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78" r:id="rId3"/>
    <p:sldId id="257" r:id="rId4"/>
    <p:sldId id="268" r:id="rId5"/>
    <p:sldId id="271" r:id="rId6"/>
    <p:sldId id="272" r:id="rId7"/>
    <p:sldId id="274" r:id="rId8"/>
    <p:sldId id="276" r:id="rId9"/>
    <p:sldId id="275" r:id="rId10"/>
    <p:sldId id="277" r:id="rId11"/>
    <p:sldId id="273" r:id="rId12"/>
    <p:sldId id="281" r:id="rId13"/>
    <p:sldId id="282" r:id="rId14"/>
    <p:sldId id="284" r:id="rId15"/>
    <p:sldId id="283" r:id="rId16"/>
    <p:sldId id="286" r:id="rId17"/>
    <p:sldId id="285" r:id="rId18"/>
    <p:sldId id="287" r:id="rId19"/>
    <p:sldId id="288" r:id="rId20"/>
    <p:sldId id="289" r:id="rId21"/>
    <p:sldId id="290" r:id="rId22"/>
    <p:sldId id="269" r:id="rId23"/>
    <p:sldId id="258" r:id="rId24"/>
    <p:sldId id="259" r:id="rId25"/>
    <p:sldId id="291" r:id="rId26"/>
    <p:sldId id="279" r:id="rId27"/>
    <p:sldId id="263" r:id="rId28"/>
    <p:sldId id="260" r:id="rId29"/>
    <p:sldId id="261" r:id="rId30"/>
    <p:sldId id="262" r:id="rId31"/>
    <p:sldId id="292" r:id="rId32"/>
    <p:sldId id="265" r:id="rId33"/>
    <p:sldId id="293" r:id="rId34"/>
    <p:sldId id="264" r:id="rId35"/>
    <p:sldId id="270"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84" y="-108"/>
      </p:cViewPr>
      <p:guideLst>
        <p:guide orient="horz" pos="2160"/>
        <p:guide pos="2880"/>
      </p:guideLst>
    </p:cSldViewPr>
  </p:slideViewPr>
  <p:notesTextViewPr>
    <p:cViewPr>
      <p:scale>
        <a:sx n="100" d="100"/>
        <a:sy n="100" d="100"/>
      </p:scale>
      <p:origin x="0" y="0"/>
    </p:cViewPr>
  </p:notesTextViewPr>
  <p:sorterViewPr>
    <p:cViewPr>
      <p:scale>
        <a:sx n="40" d="100"/>
        <a:sy n="4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24B7B0-E28E-4A35-B4B7-127F702E5613}" type="doc">
      <dgm:prSet loTypeId="urn:microsoft.com/office/officeart/2005/8/layout/pyramid3" loCatId="pyramid" qsTypeId="urn:microsoft.com/office/officeart/2005/8/quickstyle/simple1" qsCatId="simple" csTypeId="urn:microsoft.com/office/officeart/2005/8/colors/accent1_2" csCatId="accent1" phldr="1"/>
      <dgm:spPr/>
    </dgm:pt>
    <dgm:pt modelId="{65AB8172-C3B2-4753-ADB0-EFC142EC9E58}">
      <dgm:prSet phldrT="[Text]"/>
      <dgm:spPr/>
      <dgm:t>
        <a:bodyPr/>
        <a:lstStyle/>
        <a:p>
          <a:r>
            <a:rPr lang="en-CA" b="1" dirty="0" smtClean="0">
              <a:solidFill>
                <a:srgbClr val="FFC000"/>
              </a:solidFill>
            </a:rPr>
            <a:t>Introduction information</a:t>
          </a:r>
          <a:r>
            <a:rPr lang="en-CA" b="1" dirty="0" smtClean="0"/>
            <a:t>: </a:t>
          </a:r>
          <a:r>
            <a:rPr lang="en-CA" dirty="0" smtClean="0"/>
            <a:t>Hook or lead, author, title, context, theme, brief summary, etc.</a:t>
          </a:r>
          <a:endParaRPr lang="en-CA" dirty="0"/>
        </a:p>
      </dgm:t>
    </dgm:pt>
    <dgm:pt modelId="{DABA496D-7A41-4EC8-9CA8-D5A80706CD88}" type="parTrans" cxnId="{25A4836F-3141-40FB-9CB7-4BAEF22BB15A}">
      <dgm:prSet/>
      <dgm:spPr/>
      <dgm:t>
        <a:bodyPr/>
        <a:lstStyle/>
        <a:p>
          <a:endParaRPr lang="en-CA"/>
        </a:p>
      </dgm:t>
    </dgm:pt>
    <dgm:pt modelId="{E3EFB655-5F68-499C-B360-E6B3254E0922}" type="sibTrans" cxnId="{25A4836F-3141-40FB-9CB7-4BAEF22BB15A}">
      <dgm:prSet/>
      <dgm:spPr/>
      <dgm:t>
        <a:bodyPr/>
        <a:lstStyle/>
        <a:p>
          <a:endParaRPr lang="en-CA"/>
        </a:p>
      </dgm:t>
    </dgm:pt>
    <dgm:pt modelId="{97F3757C-F326-480F-A7D6-824A9648FBFC}">
      <dgm:prSet phldrT="[Text]" custT="1"/>
      <dgm:spPr/>
      <dgm:t>
        <a:bodyPr/>
        <a:lstStyle/>
        <a:p>
          <a:r>
            <a:rPr lang="en-CA" sz="6000" b="1" dirty="0" smtClean="0">
              <a:solidFill>
                <a:srgbClr val="FF0000"/>
              </a:solidFill>
            </a:rPr>
            <a:t>THESIS</a:t>
          </a:r>
          <a:endParaRPr lang="en-CA" sz="6000" b="1" dirty="0">
            <a:solidFill>
              <a:srgbClr val="FF0000"/>
            </a:solidFill>
          </a:endParaRPr>
        </a:p>
      </dgm:t>
    </dgm:pt>
    <dgm:pt modelId="{26FA09CB-6315-4EC5-93D9-4CEC9DA241CB}" type="parTrans" cxnId="{85575663-074F-44B9-8C5F-4E0DA43E6C08}">
      <dgm:prSet/>
      <dgm:spPr/>
      <dgm:t>
        <a:bodyPr/>
        <a:lstStyle/>
        <a:p>
          <a:endParaRPr lang="en-CA"/>
        </a:p>
      </dgm:t>
    </dgm:pt>
    <dgm:pt modelId="{BADEDFF3-D334-46D6-8CCD-1FA925C5C5A8}" type="sibTrans" cxnId="{85575663-074F-44B9-8C5F-4E0DA43E6C08}">
      <dgm:prSet/>
      <dgm:spPr/>
      <dgm:t>
        <a:bodyPr/>
        <a:lstStyle/>
        <a:p>
          <a:endParaRPr lang="en-CA"/>
        </a:p>
      </dgm:t>
    </dgm:pt>
    <dgm:pt modelId="{7FD2DD45-81C9-4B78-BECD-AFFEB14F6FAB}">
      <dgm:prSet phldrT="[Text]" custT="1"/>
      <dgm:spPr/>
      <dgm:t>
        <a:bodyPr/>
        <a:lstStyle/>
        <a:p>
          <a:r>
            <a:rPr lang="en-CA" sz="4000" b="1" dirty="0" smtClean="0">
              <a:solidFill>
                <a:srgbClr val="7030A0"/>
              </a:solidFill>
            </a:rPr>
            <a:t>Transition</a:t>
          </a:r>
          <a:endParaRPr lang="en-CA" sz="3100" dirty="0"/>
        </a:p>
      </dgm:t>
    </dgm:pt>
    <dgm:pt modelId="{67503CDD-A430-4862-AD33-6BAA60DA5666}" type="parTrans" cxnId="{2D228F93-8403-4564-92C6-AA069ECE36B4}">
      <dgm:prSet/>
      <dgm:spPr/>
      <dgm:t>
        <a:bodyPr/>
        <a:lstStyle/>
        <a:p>
          <a:endParaRPr lang="en-CA"/>
        </a:p>
      </dgm:t>
    </dgm:pt>
    <dgm:pt modelId="{FF9FFBDC-8199-4B9E-9CA0-6FF842D64BBF}" type="sibTrans" cxnId="{2D228F93-8403-4564-92C6-AA069ECE36B4}">
      <dgm:prSet/>
      <dgm:spPr/>
      <dgm:t>
        <a:bodyPr/>
        <a:lstStyle/>
        <a:p>
          <a:endParaRPr lang="en-CA"/>
        </a:p>
      </dgm:t>
    </dgm:pt>
    <dgm:pt modelId="{7DFA82A1-ED16-4216-939C-15689DD1A30A}" type="pres">
      <dgm:prSet presAssocID="{6524B7B0-E28E-4A35-B4B7-127F702E5613}" presName="Name0" presStyleCnt="0">
        <dgm:presLayoutVars>
          <dgm:dir/>
          <dgm:animLvl val="lvl"/>
          <dgm:resizeHandles val="exact"/>
        </dgm:presLayoutVars>
      </dgm:prSet>
      <dgm:spPr/>
    </dgm:pt>
    <dgm:pt modelId="{D92560A5-BBD6-476D-83EE-7E9B8A47EB96}" type="pres">
      <dgm:prSet presAssocID="{65AB8172-C3B2-4753-ADB0-EFC142EC9E58}" presName="Name8" presStyleCnt="0"/>
      <dgm:spPr/>
    </dgm:pt>
    <dgm:pt modelId="{90CB49A9-9257-4C76-9616-0318DD4C117A}" type="pres">
      <dgm:prSet presAssocID="{65AB8172-C3B2-4753-ADB0-EFC142EC9E58}" presName="level" presStyleLbl="node1" presStyleIdx="0" presStyleCnt="3" custScaleY="67391" custLinFactNeighborY="-16389">
        <dgm:presLayoutVars>
          <dgm:chMax val="1"/>
          <dgm:bulletEnabled val="1"/>
        </dgm:presLayoutVars>
      </dgm:prSet>
      <dgm:spPr/>
      <dgm:t>
        <a:bodyPr/>
        <a:lstStyle/>
        <a:p>
          <a:endParaRPr lang="en-CA"/>
        </a:p>
      </dgm:t>
    </dgm:pt>
    <dgm:pt modelId="{D39D212B-DE81-4840-89DB-E9945DE425F2}" type="pres">
      <dgm:prSet presAssocID="{65AB8172-C3B2-4753-ADB0-EFC142EC9E58}" presName="levelTx" presStyleLbl="revTx" presStyleIdx="0" presStyleCnt="0">
        <dgm:presLayoutVars>
          <dgm:chMax val="1"/>
          <dgm:bulletEnabled val="1"/>
        </dgm:presLayoutVars>
      </dgm:prSet>
      <dgm:spPr/>
      <dgm:t>
        <a:bodyPr/>
        <a:lstStyle/>
        <a:p>
          <a:endParaRPr lang="en-CA"/>
        </a:p>
      </dgm:t>
    </dgm:pt>
    <dgm:pt modelId="{13B89961-DED1-4CD6-902F-58448D90224C}" type="pres">
      <dgm:prSet presAssocID="{97F3757C-F326-480F-A7D6-824A9648FBFC}" presName="Name8" presStyleCnt="0"/>
      <dgm:spPr/>
    </dgm:pt>
    <dgm:pt modelId="{964683F7-15CF-4D0F-B4EE-A5A4F0BA130B}" type="pres">
      <dgm:prSet presAssocID="{97F3757C-F326-480F-A7D6-824A9648FBFC}" presName="level" presStyleLbl="node1" presStyleIdx="1" presStyleCnt="3" custLinFactNeighborX="388" custLinFactNeighborY="-1219">
        <dgm:presLayoutVars>
          <dgm:chMax val="1"/>
          <dgm:bulletEnabled val="1"/>
        </dgm:presLayoutVars>
      </dgm:prSet>
      <dgm:spPr/>
      <dgm:t>
        <a:bodyPr/>
        <a:lstStyle/>
        <a:p>
          <a:endParaRPr lang="en-CA"/>
        </a:p>
      </dgm:t>
    </dgm:pt>
    <dgm:pt modelId="{55AA0457-B703-4A97-AD77-8C0BF9C5020B}" type="pres">
      <dgm:prSet presAssocID="{97F3757C-F326-480F-A7D6-824A9648FBFC}" presName="levelTx" presStyleLbl="revTx" presStyleIdx="0" presStyleCnt="0">
        <dgm:presLayoutVars>
          <dgm:chMax val="1"/>
          <dgm:bulletEnabled val="1"/>
        </dgm:presLayoutVars>
      </dgm:prSet>
      <dgm:spPr/>
      <dgm:t>
        <a:bodyPr/>
        <a:lstStyle/>
        <a:p>
          <a:endParaRPr lang="en-CA"/>
        </a:p>
      </dgm:t>
    </dgm:pt>
    <dgm:pt modelId="{2AC4C0C0-1F1E-47C2-BA4A-57BB860663A1}" type="pres">
      <dgm:prSet presAssocID="{7FD2DD45-81C9-4B78-BECD-AFFEB14F6FAB}" presName="Name8" presStyleCnt="0"/>
      <dgm:spPr/>
    </dgm:pt>
    <dgm:pt modelId="{2B8B33B5-EF79-45BF-838F-4704DC563441}" type="pres">
      <dgm:prSet presAssocID="{7FD2DD45-81C9-4B78-BECD-AFFEB14F6FAB}" presName="level" presStyleLbl="node1" presStyleIdx="2" presStyleCnt="3" custScaleY="66576">
        <dgm:presLayoutVars>
          <dgm:chMax val="1"/>
          <dgm:bulletEnabled val="1"/>
        </dgm:presLayoutVars>
      </dgm:prSet>
      <dgm:spPr/>
      <dgm:t>
        <a:bodyPr/>
        <a:lstStyle/>
        <a:p>
          <a:endParaRPr lang="en-CA"/>
        </a:p>
      </dgm:t>
    </dgm:pt>
    <dgm:pt modelId="{160ABBC7-68E7-4367-9832-8F58EF10AAA1}" type="pres">
      <dgm:prSet presAssocID="{7FD2DD45-81C9-4B78-BECD-AFFEB14F6FAB}" presName="levelTx" presStyleLbl="revTx" presStyleIdx="0" presStyleCnt="0">
        <dgm:presLayoutVars>
          <dgm:chMax val="1"/>
          <dgm:bulletEnabled val="1"/>
        </dgm:presLayoutVars>
      </dgm:prSet>
      <dgm:spPr/>
      <dgm:t>
        <a:bodyPr/>
        <a:lstStyle/>
        <a:p>
          <a:endParaRPr lang="en-CA"/>
        </a:p>
      </dgm:t>
    </dgm:pt>
  </dgm:ptLst>
  <dgm:cxnLst>
    <dgm:cxn modelId="{9A5F4E89-74F3-471F-844F-B510EDBE6D26}" type="presOf" srcId="{6524B7B0-E28E-4A35-B4B7-127F702E5613}" destId="{7DFA82A1-ED16-4216-939C-15689DD1A30A}" srcOrd="0" destOrd="0" presId="urn:microsoft.com/office/officeart/2005/8/layout/pyramid3"/>
    <dgm:cxn modelId="{4AF29337-F276-4ED4-A47E-5CA03DFC925B}" type="presOf" srcId="{97F3757C-F326-480F-A7D6-824A9648FBFC}" destId="{55AA0457-B703-4A97-AD77-8C0BF9C5020B}" srcOrd="1" destOrd="0" presId="urn:microsoft.com/office/officeart/2005/8/layout/pyramid3"/>
    <dgm:cxn modelId="{2D228F93-8403-4564-92C6-AA069ECE36B4}" srcId="{6524B7B0-E28E-4A35-B4B7-127F702E5613}" destId="{7FD2DD45-81C9-4B78-BECD-AFFEB14F6FAB}" srcOrd="2" destOrd="0" parTransId="{67503CDD-A430-4862-AD33-6BAA60DA5666}" sibTransId="{FF9FFBDC-8199-4B9E-9CA0-6FF842D64BBF}"/>
    <dgm:cxn modelId="{1CBE4AAC-A853-4565-A076-45A2E4C7C78A}" type="presOf" srcId="{97F3757C-F326-480F-A7D6-824A9648FBFC}" destId="{964683F7-15CF-4D0F-B4EE-A5A4F0BA130B}" srcOrd="0" destOrd="0" presId="urn:microsoft.com/office/officeart/2005/8/layout/pyramid3"/>
    <dgm:cxn modelId="{6C01713B-5C1B-409A-A5DE-4E65D813F70E}" type="presOf" srcId="{65AB8172-C3B2-4753-ADB0-EFC142EC9E58}" destId="{90CB49A9-9257-4C76-9616-0318DD4C117A}" srcOrd="0" destOrd="0" presId="urn:microsoft.com/office/officeart/2005/8/layout/pyramid3"/>
    <dgm:cxn modelId="{1247A27E-5D58-4EC2-9B87-AB14B18A214A}" type="presOf" srcId="{65AB8172-C3B2-4753-ADB0-EFC142EC9E58}" destId="{D39D212B-DE81-4840-89DB-E9945DE425F2}" srcOrd="1" destOrd="0" presId="urn:microsoft.com/office/officeart/2005/8/layout/pyramid3"/>
    <dgm:cxn modelId="{25A4836F-3141-40FB-9CB7-4BAEF22BB15A}" srcId="{6524B7B0-E28E-4A35-B4B7-127F702E5613}" destId="{65AB8172-C3B2-4753-ADB0-EFC142EC9E58}" srcOrd="0" destOrd="0" parTransId="{DABA496D-7A41-4EC8-9CA8-D5A80706CD88}" sibTransId="{E3EFB655-5F68-499C-B360-E6B3254E0922}"/>
    <dgm:cxn modelId="{2E9271E2-09C9-4161-A2C4-C5E39981B5F2}" type="presOf" srcId="{7FD2DD45-81C9-4B78-BECD-AFFEB14F6FAB}" destId="{160ABBC7-68E7-4367-9832-8F58EF10AAA1}" srcOrd="1" destOrd="0" presId="urn:microsoft.com/office/officeart/2005/8/layout/pyramid3"/>
    <dgm:cxn modelId="{85575663-074F-44B9-8C5F-4E0DA43E6C08}" srcId="{6524B7B0-E28E-4A35-B4B7-127F702E5613}" destId="{97F3757C-F326-480F-A7D6-824A9648FBFC}" srcOrd="1" destOrd="0" parTransId="{26FA09CB-6315-4EC5-93D9-4CEC9DA241CB}" sibTransId="{BADEDFF3-D334-46D6-8CCD-1FA925C5C5A8}"/>
    <dgm:cxn modelId="{DB886409-2297-4F86-A1E1-4BD0C0703A1F}" type="presOf" srcId="{7FD2DD45-81C9-4B78-BECD-AFFEB14F6FAB}" destId="{2B8B33B5-EF79-45BF-838F-4704DC563441}" srcOrd="0" destOrd="0" presId="urn:microsoft.com/office/officeart/2005/8/layout/pyramid3"/>
    <dgm:cxn modelId="{13329DC5-F2ED-4B3D-B21B-26DE61C7ABC6}" type="presParOf" srcId="{7DFA82A1-ED16-4216-939C-15689DD1A30A}" destId="{D92560A5-BBD6-476D-83EE-7E9B8A47EB96}" srcOrd="0" destOrd="0" presId="urn:microsoft.com/office/officeart/2005/8/layout/pyramid3"/>
    <dgm:cxn modelId="{DCEDCD5A-B6A4-44AD-B264-9D6DD152EEF2}" type="presParOf" srcId="{D92560A5-BBD6-476D-83EE-7E9B8A47EB96}" destId="{90CB49A9-9257-4C76-9616-0318DD4C117A}" srcOrd="0" destOrd="0" presId="urn:microsoft.com/office/officeart/2005/8/layout/pyramid3"/>
    <dgm:cxn modelId="{1EE4D8A7-FDCE-47FD-8467-C77339C8C6AF}" type="presParOf" srcId="{D92560A5-BBD6-476D-83EE-7E9B8A47EB96}" destId="{D39D212B-DE81-4840-89DB-E9945DE425F2}" srcOrd="1" destOrd="0" presId="urn:microsoft.com/office/officeart/2005/8/layout/pyramid3"/>
    <dgm:cxn modelId="{16E0C9C3-C109-4F06-9B04-53AE402C6F92}" type="presParOf" srcId="{7DFA82A1-ED16-4216-939C-15689DD1A30A}" destId="{13B89961-DED1-4CD6-902F-58448D90224C}" srcOrd="1" destOrd="0" presId="urn:microsoft.com/office/officeart/2005/8/layout/pyramid3"/>
    <dgm:cxn modelId="{AAC8CB2E-E61E-4D87-B0F3-6E27A18B7C3F}" type="presParOf" srcId="{13B89961-DED1-4CD6-902F-58448D90224C}" destId="{964683F7-15CF-4D0F-B4EE-A5A4F0BA130B}" srcOrd="0" destOrd="0" presId="urn:microsoft.com/office/officeart/2005/8/layout/pyramid3"/>
    <dgm:cxn modelId="{290B966D-E962-439B-A9EF-16AE641A9CAF}" type="presParOf" srcId="{13B89961-DED1-4CD6-902F-58448D90224C}" destId="{55AA0457-B703-4A97-AD77-8C0BF9C5020B}" srcOrd="1" destOrd="0" presId="urn:microsoft.com/office/officeart/2005/8/layout/pyramid3"/>
    <dgm:cxn modelId="{381F019E-961E-4484-A619-2BF807F78759}" type="presParOf" srcId="{7DFA82A1-ED16-4216-939C-15689DD1A30A}" destId="{2AC4C0C0-1F1E-47C2-BA4A-57BB860663A1}" srcOrd="2" destOrd="0" presId="urn:microsoft.com/office/officeart/2005/8/layout/pyramid3"/>
    <dgm:cxn modelId="{A49AD3CA-B2A1-44DC-89AB-BB5EE9BA66D1}" type="presParOf" srcId="{2AC4C0C0-1F1E-47C2-BA4A-57BB860663A1}" destId="{2B8B33B5-EF79-45BF-838F-4704DC563441}" srcOrd="0" destOrd="0" presId="urn:microsoft.com/office/officeart/2005/8/layout/pyramid3"/>
    <dgm:cxn modelId="{0A767907-93E7-4A4E-B1AE-8DD3861CFBC8}" type="presParOf" srcId="{2AC4C0C0-1F1E-47C2-BA4A-57BB860663A1}" destId="{160ABBC7-68E7-4367-9832-8F58EF10AAA1}" srcOrd="1" destOrd="0" presId="urn:microsoft.com/office/officeart/2005/8/layout/pyramid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0CB49A9-9257-4C76-9616-0318DD4C117A}">
      <dsp:nvSpPr>
        <dsp:cNvPr id="0" name=""/>
        <dsp:cNvSpPr/>
      </dsp:nvSpPr>
      <dsp:spPr>
        <a:xfrm rot="10800000">
          <a:off x="0" y="0"/>
          <a:ext cx="9144000" cy="1700755"/>
        </a:xfrm>
        <a:prstGeom prst="trapezoid">
          <a:avLst>
            <a:gd name="adj" fmla="val 7743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en-CA" sz="3000" b="1" kern="1200" dirty="0" smtClean="0">
              <a:solidFill>
                <a:srgbClr val="FFC000"/>
              </a:solidFill>
            </a:rPr>
            <a:t>Introduction information</a:t>
          </a:r>
          <a:r>
            <a:rPr lang="en-CA" sz="3000" b="1" kern="1200" dirty="0" smtClean="0"/>
            <a:t>: </a:t>
          </a:r>
          <a:r>
            <a:rPr lang="en-CA" sz="3000" kern="1200" dirty="0" smtClean="0"/>
            <a:t>Hook or lead, author, title, context, theme, brief summary, etc.</a:t>
          </a:r>
          <a:endParaRPr lang="en-CA" sz="3000" kern="1200" dirty="0"/>
        </a:p>
      </dsp:txBody>
      <dsp:txXfrm>
        <a:off x="1600199" y="0"/>
        <a:ext cx="5943600" cy="1700755"/>
      </dsp:txXfrm>
    </dsp:sp>
    <dsp:sp modelId="{964683F7-15CF-4D0F-B4EE-A5A4F0BA130B}">
      <dsp:nvSpPr>
        <dsp:cNvPr id="0" name=""/>
        <dsp:cNvSpPr/>
      </dsp:nvSpPr>
      <dsp:spPr>
        <a:xfrm rot="10800000">
          <a:off x="1342161" y="1669991"/>
          <a:ext cx="6510195" cy="2523713"/>
        </a:xfrm>
        <a:prstGeom prst="trapezoid">
          <a:avLst>
            <a:gd name="adj" fmla="val 7743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2667000">
            <a:lnSpc>
              <a:spcPct val="90000"/>
            </a:lnSpc>
            <a:spcBef>
              <a:spcPct val="0"/>
            </a:spcBef>
            <a:spcAft>
              <a:spcPct val="35000"/>
            </a:spcAft>
          </a:pPr>
          <a:r>
            <a:rPr lang="en-CA" sz="6000" b="1" kern="1200" dirty="0" smtClean="0">
              <a:solidFill>
                <a:srgbClr val="FF0000"/>
              </a:solidFill>
            </a:rPr>
            <a:t>THESIS</a:t>
          </a:r>
          <a:endParaRPr lang="en-CA" sz="6000" b="1" kern="1200" dirty="0">
            <a:solidFill>
              <a:srgbClr val="FF0000"/>
            </a:solidFill>
          </a:endParaRPr>
        </a:p>
      </dsp:txBody>
      <dsp:txXfrm>
        <a:off x="2481445" y="1669991"/>
        <a:ext cx="4231627" cy="2523713"/>
      </dsp:txXfrm>
    </dsp:sp>
    <dsp:sp modelId="{2B8B33B5-EF79-45BF-838F-4704DC563441}">
      <dsp:nvSpPr>
        <dsp:cNvPr id="0" name=""/>
        <dsp:cNvSpPr/>
      </dsp:nvSpPr>
      <dsp:spPr>
        <a:xfrm rot="10800000">
          <a:off x="3271023" y="4224468"/>
          <a:ext cx="2601952" cy="1680187"/>
        </a:xfrm>
        <a:prstGeom prst="trapezoid">
          <a:avLst>
            <a:gd name="adj" fmla="val 7743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r>
            <a:rPr lang="en-CA" sz="4000" b="1" kern="1200" dirty="0" smtClean="0">
              <a:solidFill>
                <a:srgbClr val="7030A0"/>
              </a:solidFill>
            </a:rPr>
            <a:t>Transition</a:t>
          </a:r>
          <a:endParaRPr lang="en-CA" sz="3100" kern="1200" dirty="0"/>
        </a:p>
      </dsp:txBody>
      <dsp:txXfrm>
        <a:off x="3271023" y="4224468"/>
        <a:ext cx="2601952" cy="1680187"/>
      </dsp:txXfrm>
    </dsp:sp>
  </dsp:spTree>
</dsp:drawing>
</file>

<file path=ppt/diagrams/layout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CD93E42F-B87E-48A1-A95F-90556374820A}" type="datetimeFigureOut">
              <a:rPr lang="en-CA" smtClean="0"/>
              <a:pPr/>
              <a:t>22/01/2012</a:t>
            </a:fld>
            <a:endParaRPr lang="en-CA"/>
          </a:p>
        </p:txBody>
      </p:sp>
      <p:sp>
        <p:nvSpPr>
          <p:cNvPr id="16" name="Slide Number Placeholder 15"/>
          <p:cNvSpPr>
            <a:spLocks noGrp="1"/>
          </p:cNvSpPr>
          <p:nvPr>
            <p:ph type="sldNum" sz="quarter" idx="11"/>
          </p:nvPr>
        </p:nvSpPr>
        <p:spPr/>
        <p:txBody>
          <a:bodyPr/>
          <a:lstStyle/>
          <a:p>
            <a:fld id="{EAC32065-FEF7-442E-A262-C47C450C8E2E}" type="slidenum">
              <a:rPr lang="en-CA" smtClean="0"/>
              <a:pPr/>
              <a:t>‹#›</a:t>
            </a:fld>
            <a:endParaRPr lang="en-CA"/>
          </a:p>
        </p:txBody>
      </p:sp>
      <p:sp>
        <p:nvSpPr>
          <p:cNvPr id="17" name="Footer Placeholder 16"/>
          <p:cNvSpPr>
            <a:spLocks noGrp="1"/>
          </p:cNvSpPr>
          <p:nvPr>
            <p:ph type="ftr" sz="quarter" idx="12"/>
          </p:nvPr>
        </p:nvSpPr>
        <p:spPr/>
        <p:txBody>
          <a:bodyPr/>
          <a:lstStyle/>
          <a:p>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D93E42F-B87E-48A1-A95F-90556374820A}" type="datetimeFigureOut">
              <a:rPr lang="en-CA" smtClean="0"/>
              <a:pPr/>
              <a:t>22/01/2012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AC32065-FEF7-442E-A262-C47C450C8E2E}"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D93E42F-B87E-48A1-A95F-90556374820A}" type="datetimeFigureOut">
              <a:rPr lang="en-CA" smtClean="0"/>
              <a:pPr/>
              <a:t>22/01/2012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AC32065-FEF7-442E-A262-C47C450C8E2E}" type="slidenum">
              <a:rPr lang="en-CA" smtClean="0"/>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CD93E42F-B87E-48A1-A95F-90556374820A}" type="datetimeFigureOut">
              <a:rPr lang="en-CA" smtClean="0"/>
              <a:pPr/>
              <a:t>22/01/2012</a:t>
            </a:fld>
            <a:endParaRPr lang="en-CA"/>
          </a:p>
        </p:txBody>
      </p:sp>
      <p:sp>
        <p:nvSpPr>
          <p:cNvPr id="15" name="Slide Number Placeholder 14"/>
          <p:cNvSpPr>
            <a:spLocks noGrp="1"/>
          </p:cNvSpPr>
          <p:nvPr>
            <p:ph type="sldNum" sz="quarter" idx="15"/>
          </p:nvPr>
        </p:nvSpPr>
        <p:spPr/>
        <p:txBody>
          <a:bodyPr/>
          <a:lstStyle>
            <a:lvl1pPr algn="ctr">
              <a:defRPr/>
            </a:lvl1pPr>
          </a:lstStyle>
          <a:p>
            <a:fld id="{EAC32065-FEF7-442E-A262-C47C450C8E2E}" type="slidenum">
              <a:rPr lang="en-CA" smtClean="0"/>
              <a:pPr/>
              <a:t>‹#›</a:t>
            </a:fld>
            <a:endParaRPr lang="en-CA"/>
          </a:p>
        </p:txBody>
      </p:sp>
      <p:sp>
        <p:nvSpPr>
          <p:cNvPr id="16" name="Footer Placeholder 15"/>
          <p:cNvSpPr>
            <a:spLocks noGrp="1"/>
          </p:cNvSpPr>
          <p:nvPr>
            <p:ph type="ftr" sz="quarter" idx="16"/>
          </p:nvPr>
        </p:nvSpPr>
        <p:spPr/>
        <p:txBody>
          <a:bodyPr/>
          <a:lstStyle/>
          <a:p>
            <a:endParaRPr lang="en-CA"/>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D93E42F-B87E-48A1-A95F-90556374820A}" type="datetimeFigureOut">
              <a:rPr lang="en-CA" smtClean="0"/>
              <a:pPr/>
              <a:t>22/01/2012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AC32065-FEF7-442E-A262-C47C450C8E2E}" type="slidenum">
              <a:rPr lang="en-CA" smtClean="0"/>
              <a:pPr/>
              <a:t>‹#›</a:t>
            </a:fld>
            <a:endParaRPr lang="en-CA"/>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D93E42F-B87E-48A1-A95F-90556374820A}" type="datetimeFigureOut">
              <a:rPr lang="en-CA" smtClean="0"/>
              <a:pPr/>
              <a:t>22/01/2012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EAC32065-FEF7-442E-A262-C47C450C8E2E}" type="slidenum">
              <a:rPr lang="en-CA" smtClean="0"/>
              <a:pPr/>
              <a:t>‹#›</a:t>
            </a:fld>
            <a:endParaRPr lang="en-CA"/>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EAC32065-FEF7-442E-A262-C47C450C8E2E}" type="slidenum">
              <a:rPr lang="en-CA" smtClean="0"/>
              <a:pPr/>
              <a:t>‹#›</a:t>
            </a:fld>
            <a:endParaRPr lang="en-CA"/>
          </a:p>
        </p:txBody>
      </p:sp>
      <p:sp>
        <p:nvSpPr>
          <p:cNvPr id="8" name="Footer Placeholder 7"/>
          <p:cNvSpPr>
            <a:spLocks noGrp="1"/>
          </p:cNvSpPr>
          <p:nvPr>
            <p:ph type="ftr" sz="quarter" idx="11"/>
          </p:nvPr>
        </p:nvSpPr>
        <p:spPr/>
        <p:txBody>
          <a:bodyPr/>
          <a:lstStyle/>
          <a:p>
            <a:endParaRPr lang="en-CA"/>
          </a:p>
        </p:txBody>
      </p:sp>
      <p:sp>
        <p:nvSpPr>
          <p:cNvPr id="7" name="Date Placeholder 6"/>
          <p:cNvSpPr>
            <a:spLocks noGrp="1"/>
          </p:cNvSpPr>
          <p:nvPr>
            <p:ph type="dt" sz="half" idx="10"/>
          </p:nvPr>
        </p:nvSpPr>
        <p:spPr/>
        <p:txBody>
          <a:bodyPr/>
          <a:lstStyle/>
          <a:p>
            <a:fld id="{CD93E42F-B87E-48A1-A95F-90556374820A}" type="datetimeFigureOut">
              <a:rPr lang="en-CA" smtClean="0"/>
              <a:pPr/>
              <a:t>22/01/2012</a:t>
            </a:fld>
            <a:endParaRPr lang="en-CA"/>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CD93E42F-B87E-48A1-A95F-90556374820A}" type="datetimeFigureOut">
              <a:rPr lang="en-CA" smtClean="0"/>
              <a:pPr/>
              <a:t>22/01/2012</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EAC32065-FEF7-442E-A262-C47C450C8E2E}" type="slidenum">
              <a:rPr lang="en-CA" smtClean="0"/>
              <a:pPr/>
              <a:t>‹#›</a:t>
            </a:fld>
            <a:endParaRPr lang="en-CA"/>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93E42F-B87E-48A1-A95F-90556374820A}" type="datetimeFigureOut">
              <a:rPr lang="en-CA" smtClean="0"/>
              <a:pPr/>
              <a:t>22/01/2012</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EAC32065-FEF7-442E-A262-C47C450C8E2E}"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CD93E42F-B87E-48A1-A95F-90556374820A}" type="datetimeFigureOut">
              <a:rPr lang="en-CA" smtClean="0"/>
              <a:pPr/>
              <a:t>22/01/2012</a:t>
            </a:fld>
            <a:endParaRPr lang="en-CA"/>
          </a:p>
        </p:txBody>
      </p:sp>
      <p:sp>
        <p:nvSpPr>
          <p:cNvPr id="9" name="Slide Number Placeholder 8"/>
          <p:cNvSpPr>
            <a:spLocks noGrp="1"/>
          </p:cNvSpPr>
          <p:nvPr>
            <p:ph type="sldNum" sz="quarter" idx="15"/>
          </p:nvPr>
        </p:nvSpPr>
        <p:spPr/>
        <p:txBody>
          <a:bodyPr/>
          <a:lstStyle/>
          <a:p>
            <a:fld id="{EAC32065-FEF7-442E-A262-C47C450C8E2E}" type="slidenum">
              <a:rPr lang="en-CA" smtClean="0"/>
              <a:pPr/>
              <a:t>‹#›</a:t>
            </a:fld>
            <a:endParaRPr lang="en-CA"/>
          </a:p>
        </p:txBody>
      </p:sp>
      <p:sp>
        <p:nvSpPr>
          <p:cNvPr id="10" name="Footer Placeholder 9"/>
          <p:cNvSpPr>
            <a:spLocks noGrp="1"/>
          </p:cNvSpPr>
          <p:nvPr>
            <p:ph type="ftr" sz="quarter" idx="16"/>
          </p:nvPr>
        </p:nvSpPr>
        <p:spPr/>
        <p:txBody>
          <a:bodyPr/>
          <a:lstStyle/>
          <a:p>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CD93E42F-B87E-48A1-A95F-90556374820A}" type="datetimeFigureOut">
              <a:rPr lang="en-CA" smtClean="0"/>
              <a:pPr/>
              <a:t>22/01/2012</a:t>
            </a:fld>
            <a:endParaRPr lang="en-CA"/>
          </a:p>
        </p:txBody>
      </p:sp>
      <p:sp>
        <p:nvSpPr>
          <p:cNvPr id="9" name="Slide Number Placeholder 8"/>
          <p:cNvSpPr>
            <a:spLocks noGrp="1"/>
          </p:cNvSpPr>
          <p:nvPr>
            <p:ph type="sldNum" sz="quarter" idx="11"/>
          </p:nvPr>
        </p:nvSpPr>
        <p:spPr/>
        <p:txBody>
          <a:bodyPr/>
          <a:lstStyle/>
          <a:p>
            <a:fld id="{EAC32065-FEF7-442E-A262-C47C450C8E2E}" type="slidenum">
              <a:rPr lang="en-CA" smtClean="0"/>
              <a:pPr/>
              <a:t>‹#›</a:t>
            </a:fld>
            <a:endParaRPr lang="en-CA"/>
          </a:p>
        </p:txBody>
      </p:sp>
      <p:sp>
        <p:nvSpPr>
          <p:cNvPr id="10" name="Footer Placeholder 9"/>
          <p:cNvSpPr>
            <a:spLocks noGrp="1"/>
          </p:cNvSpPr>
          <p:nvPr>
            <p:ph type="ftr" sz="quarter" idx="12"/>
          </p:nvPr>
        </p:nvSpPr>
        <p:spPr/>
        <p:txBody>
          <a:bodyPr/>
          <a:lstStyle/>
          <a:p>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CD93E42F-B87E-48A1-A95F-90556374820A}" type="datetimeFigureOut">
              <a:rPr lang="en-CA" smtClean="0"/>
              <a:pPr/>
              <a:t>22/01/2012</a:t>
            </a:fld>
            <a:endParaRPr lang="en-CA"/>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CA"/>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EAC32065-FEF7-442E-A262-C47C450C8E2E}" type="slidenum">
              <a:rPr lang="en-CA" smtClean="0"/>
              <a:pPr/>
              <a:t>‹#›</a:t>
            </a:fld>
            <a:endParaRPr lang="en-CA"/>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hyperlink" Target="http://owl.english.purdue.edu/owl/resource/747/01/"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hyperlink" Target="http://owl.english.purdue.edu/owl/resource/747/01/"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homeworktips.about.com/od/essaywriting/a/transitionwords.htm" TargetMode="External"/><Relationship Id="rId2" Type="http://schemas.openxmlformats.org/officeDocument/2006/relationships/hyperlink" Target="http://www.somers.k12.ny.us/sis/main/writing/transitional_words.html" TargetMode="External"/><Relationship Id="rId1" Type="http://schemas.openxmlformats.org/officeDocument/2006/relationships/slideLayout" Target="../slideLayouts/slideLayout2.xml"/><Relationship Id="rId4" Type="http://schemas.openxmlformats.org/officeDocument/2006/relationships/hyperlink" Target="http://www.gradesaver.com/writing-help/academic/"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owerpointninja.com/"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CA" dirty="0" smtClean="0"/>
              <a:t>Mr. Wilson – LMAC- 2012</a:t>
            </a:r>
            <a:endParaRPr lang="en-CA" dirty="0"/>
          </a:p>
        </p:txBody>
      </p:sp>
      <p:sp>
        <p:nvSpPr>
          <p:cNvPr id="2" name="Title 1"/>
          <p:cNvSpPr>
            <a:spLocks noGrp="1"/>
          </p:cNvSpPr>
          <p:nvPr>
            <p:ph type="ctrTitle"/>
          </p:nvPr>
        </p:nvSpPr>
        <p:spPr/>
        <p:txBody>
          <a:bodyPr/>
          <a:lstStyle/>
          <a:p>
            <a:r>
              <a:rPr lang="en-CA" sz="8000" b="1" dirty="0" smtClean="0">
                <a:solidFill>
                  <a:schemeClr val="accent2"/>
                </a:solidFill>
              </a:rPr>
              <a:t>Writing </a:t>
            </a:r>
            <a:r>
              <a:rPr lang="en-CA" sz="6000" b="1" dirty="0" smtClean="0">
                <a:solidFill>
                  <a:schemeClr val="accent2"/>
                </a:solidFill>
              </a:rPr>
              <a:t>an</a:t>
            </a:r>
            <a:r>
              <a:rPr lang="en-CA" sz="8000" b="1" dirty="0" smtClean="0">
                <a:solidFill>
                  <a:schemeClr val="accent2"/>
                </a:solidFill>
              </a:rPr>
              <a:t> Essay</a:t>
            </a:r>
            <a:endParaRPr lang="en-CA" sz="8000" b="1" dirty="0">
              <a:solidFill>
                <a:schemeClr val="accent2"/>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marL="0" indent="357188">
              <a:lnSpc>
                <a:spcPct val="150000"/>
              </a:lnSpc>
              <a:buNone/>
            </a:pPr>
            <a:r>
              <a:rPr lang="en-CA" sz="2400" i="1" dirty="0" smtClean="0"/>
              <a:t>Not to Keep</a:t>
            </a:r>
            <a:r>
              <a:rPr lang="en-CA" sz="2400" dirty="0" smtClean="0"/>
              <a:t> is a war poem by Robert Frost about a woman receiving a letter and reuniting with her husband only to find out he is to return to war in a week. Frost creates a negative tone in this poem through the dialogue and relationship of between the two characters. While this poem is clear about its theme being war, what it seems to hide in detail the agony that the poor woman has to face, watching her husband head off to war once more, waiting in a dying hope that her husband will return back alive.</a:t>
            </a:r>
          </a:p>
          <a:p>
            <a:pPr>
              <a:buNone/>
            </a:pPr>
            <a:endParaRPr lang="en-CA" sz="4400" b="1" dirty="0" smtClean="0"/>
          </a:p>
          <a:p>
            <a:pPr>
              <a:buNone/>
            </a:pPr>
            <a:endParaRPr lang="en-CA" sz="4400" dirty="0" smtClean="0"/>
          </a:p>
          <a:p>
            <a:endParaRPr lang="en-CA" dirty="0"/>
          </a:p>
        </p:txBody>
      </p:sp>
      <p:sp>
        <p:nvSpPr>
          <p:cNvPr id="3" name="Title 2"/>
          <p:cNvSpPr>
            <a:spLocks noGrp="1"/>
          </p:cNvSpPr>
          <p:nvPr>
            <p:ph type="title"/>
          </p:nvPr>
        </p:nvSpPr>
        <p:spPr/>
        <p:txBody>
          <a:bodyPr>
            <a:normAutofit/>
          </a:bodyPr>
          <a:lstStyle/>
          <a:p>
            <a:r>
              <a:rPr lang="en-CA" sz="4800" b="1" dirty="0" smtClean="0">
                <a:solidFill>
                  <a:schemeClr val="accent2"/>
                </a:solidFill>
              </a:rPr>
              <a:t>Thesis Statement - Examples</a:t>
            </a:r>
            <a:endParaRPr lang="en-CA" sz="4400" dirty="0">
              <a:solidFill>
                <a:schemeClr val="accent2"/>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CA" sz="2800" b="1" dirty="0" smtClean="0">
                <a:solidFill>
                  <a:schemeClr val="accent2"/>
                </a:solidFill>
              </a:rPr>
              <a:t>EXAMPLE: </a:t>
            </a:r>
          </a:p>
          <a:p>
            <a:pPr marL="4763" indent="352425">
              <a:buNone/>
            </a:pPr>
            <a:r>
              <a:rPr lang="en-CA" sz="4400" dirty="0" smtClean="0"/>
              <a:t>Suzanne Collins</a:t>
            </a:r>
            <a:r>
              <a:rPr lang="en-CA" sz="4400" i="1" dirty="0" smtClean="0"/>
              <a:t> </a:t>
            </a:r>
            <a:r>
              <a:rPr lang="en-CA" sz="4400" dirty="0" smtClean="0"/>
              <a:t>demonstrates the flaws of a dictatorship or absolute power using the metaphor of </a:t>
            </a:r>
            <a:r>
              <a:rPr lang="en-CA" sz="4400" dirty="0" err="1" smtClean="0"/>
              <a:t>Katniss</a:t>
            </a:r>
            <a:r>
              <a:rPr lang="en-CA" sz="4400" dirty="0" smtClean="0"/>
              <a:t>' experiences and her loss of freedom.</a:t>
            </a:r>
          </a:p>
          <a:p>
            <a:pPr>
              <a:buNone/>
            </a:pPr>
            <a:endParaRPr lang="en-CA" sz="4400" b="1" dirty="0" smtClean="0"/>
          </a:p>
          <a:p>
            <a:pPr>
              <a:buNone/>
            </a:pPr>
            <a:endParaRPr lang="en-CA" sz="4400" dirty="0" smtClean="0"/>
          </a:p>
          <a:p>
            <a:endParaRPr lang="en-CA" dirty="0"/>
          </a:p>
        </p:txBody>
      </p:sp>
      <p:sp>
        <p:nvSpPr>
          <p:cNvPr id="3" name="Title 2"/>
          <p:cNvSpPr>
            <a:spLocks noGrp="1"/>
          </p:cNvSpPr>
          <p:nvPr>
            <p:ph type="title"/>
          </p:nvPr>
        </p:nvSpPr>
        <p:spPr/>
        <p:txBody>
          <a:bodyPr>
            <a:normAutofit/>
          </a:bodyPr>
          <a:lstStyle/>
          <a:p>
            <a:r>
              <a:rPr lang="en-CA" sz="4800" b="1" dirty="0" smtClean="0">
                <a:solidFill>
                  <a:schemeClr val="accent2"/>
                </a:solidFill>
              </a:rPr>
              <a:t>Writing a Thesis Statement</a:t>
            </a:r>
            <a:endParaRPr lang="en-CA" sz="4400" dirty="0">
              <a:solidFill>
                <a:schemeClr val="accent2"/>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sz="9600" b="1" dirty="0" smtClean="0">
                <a:solidFill>
                  <a:schemeClr val="accent2"/>
                </a:solidFill>
              </a:rPr>
              <a:t>Writing </a:t>
            </a:r>
            <a:r>
              <a:rPr lang="en-CA" sz="6000" b="1" dirty="0" smtClean="0">
                <a:solidFill>
                  <a:schemeClr val="accent2"/>
                </a:solidFill>
              </a:rPr>
              <a:t>an</a:t>
            </a:r>
            <a:r>
              <a:rPr lang="en-CA" sz="9600" b="1" dirty="0" smtClean="0">
                <a:solidFill>
                  <a:schemeClr val="accent2"/>
                </a:solidFill>
              </a:rPr>
              <a:t> Outline </a:t>
            </a:r>
            <a:endParaRPr lang="en-CA" sz="9600" b="1" dirty="0">
              <a:solidFill>
                <a:schemeClr val="accent2"/>
              </a:solidFill>
            </a:endParaRPr>
          </a:p>
        </p:txBody>
      </p:sp>
      <p:sp>
        <p:nvSpPr>
          <p:cNvPr id="5" name="Text Placeholder 4"/>
          <p:cNvSpPr>
            <a:spLocks noGrp="1"/>
          </p:cNvSpPr>
          <p:nvPr>
            <p:ph type="body" idx="1"/>
          </p:nvPr>
        </p:nvSpPr>
        <p:spPr/>
        <p:txBody>
          <a:bodyPr/>
          <a:lstStyle/>
          <a:p>
            <a:endParaRPr lang="en-CA"/>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pPr>
              <a:buNone/>
            </a:pPr>
            <a:r>
              <a:rPr lang="en-CA" sz="3200" u="sng" dirty="0" smtClean="0"/>
              <a:t>Before you can start writing your outline…</a:t>
            </a:r>
          </a:p>
          <a:p>
            <a:pPr>
              <a:buNone/>
            </a:pPr>
            <a:endParaRPr lang="en-CA" sz="1200" dirty="0" smtClean="0"/>
          </a:p>
          <a:p>
            <a:pPr lvl="1"/>
            <a:r>
              <a:rPr lang="en-CA" sz="3600" dirty="0" smtClean="0"/>
              <a:t>You should probably have read the entire book.</a:t>
            </a:r>
          </a:p>
          <a:p>
            <a:pPr lvl="1">
              <a:buNone/>
            </a:pPr>
            <a:endParaRPr lang="en-CA" sz="1200" dirty="0" smtClean="0"/>
          </a:p>
          <a:p>
            <a:pPr lvl="1"/>
            <a:r>
              <a:rPr lang="en-CA" sz="3600" dirty="0" smtClean="0"/>
              <a:t>You will need your notes/book for reference.</a:t>
            </a:r>
          </a:p>
          <a:p>
            <a:pPr lvl="1"/>
            <a:endParaRPr lang="en-CA" sz="1600" dirty="0" smtClean="0"/>
          </a:p>
          <a:p>
            <a:pPr lvl="1"/>
            <a:r>
              <a:rPr lang="en-CA" sz="3600" dirty="0" smtClean="0"/>
              <a:t>Your </a:t>
            </a:r>
            <a:r>
              <a:rPr lang="en-CA" sz="3600" dirty="0" smtClean="0">
                <a:solidFill>
                  <a:srgbClr val="C00000"/>
                </a:solidFill>
              </a:rPr>
              <a:t>THESIS</a:t>
            </a:r>
            <a:r>
              <a:rPr lang="en-CA" sz="3600" dirty="0" smtClean="0"/>
              <a:t> statement must be ready.</a:t>
            </a:r>
          </a:p>
          <a:p>
            <a:pPr>
              <a:buNone/>
            </a:pPr>
            <a:endParaRPr lang="en-CA" dirty="0" smtClean="0"/>
          </a:p>
          <a:p>
            <a:endParaRPr lang="en-CA" dirty="0"/>
          </a:p>
        </p:txBody>
      </p:sp>
      <p:sp>
        <p:nvSpPr>
          <p:cNvPr id="4" name="Title 3"/>
          <p:cNvSpPr>
            <a:spLocks noGrp="1"/>
          </p:cNvSpPr>
          <p:nvPr>
            <p:ph type="title"/>
          </p:nvPr>
        </p:nvSpPr>
        <p:spPr/>
        <p:txBody>
          <a:bodyPr>
            <a:normAutofit/>
          </a:bodyPr>
          <a:lstStyle/>
          <a:p>
            <a:r>
              <a:rPr lang="en-CA" sz="6000" b="1" dirty="0" smtClean="0">
                <a:solidFill>
                  <a:schemeClr val="accent2"/>
                </a:solidFill>
              </a:rPr>
              <a:t>Writing an Outline</a:t>
            </a:r>
            <a:endParaRPr lang="en-CA" sz="6000" b="1"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animEffect transition="in" filter="blinds(horizontal)">
                                      <p:cBhvr>
                                        <p:cTn id="11" dur="500"/>
                                        <p:tgtEl>
                                          <p:spTgt spid="5">
                                            <p:txEl>
                                              <p:pRg st="4" end="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5">
                                            <p:txEl>
                                              <p:pRg st="6" end="6"/>
                                            </p:txEl>
                                          </p:spTgt>
                                        </p:tgtEl>
                                        <p:attrNameLst>
                                          <p:attrName>style.visibility</p:attrName>
                                        </p:attrNameLst>
                                      </p:cBhvr>
                                      <p:to>
                                        <p:strVal val="visible"/>
                                      </p:to>
                                    </p:set>
                                    <p:animEffect transition="in" filter="dissolve">
                                      <p:cBhvr>
                                        <p:cTn id="16"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a:buNone/>
            </a:pPr>
            <a:r>
              <a:rPr lang="en-CA" sz="3600" u="sng" dirty="0" smtClean="0"/>
              <a:t>Outlines are supposed to be….</a:t>
            </a:r>
          </a:p>
          <a:p>
            <a:endParaRPr lang="en-CA" sz="1000" dirty="0" smtClean="0"/>
          </a:p>
          <a:p>
            <a:pPr lvl="1"/>
            <a:r>
              <a:rPr lang="en-CA" sz="3200" dirty="0" smtClean="0"/>
              <a:t>In POINT FORM.</a:t>
            </a:r>
          </a:p>
          <a:p>
            <a:pPr lvl="1"/>
            <a:endParaRPr lang="en-CA" sz="1400" dirty="0" smtClean="0"/>
          </a:p>
          <a:p>
            <a:pPr lvl="1"/>
            <a:r>
              <a:rPr lang="en-CA" sz="3200" dirty="0" smtClean="0"/>
              <a:t>In the proper order!</a:t>
            </a:r>
          </a:p>
          <a:p>
            <a:pPr lvl="1"/>
            <a:endParaRPr lang="en-CA" sz="1200" dirty="0" smtClean="0"/>
          </a:p>
          <a:p>
            <a:pPr lvl="1"/>
            <a:r>
              <a:rPr lang="en-CA" sz="3200" dirty="0" smtClean="0"/>
              <a:t>Get your quotes ready…</a:t>
            </a:r>
          </a:p>
          <a:p>
            <a:pPr lvl="1"/>
            <a:endParaRPr lang="en-CA" sz="1200" dirty="0" smtClean="0"/>
          </a:p>
          <a:p>
            <a:pPr lvl="1"/>
            <a:r>
              <a:rPr lang="en-CA" sz="3200" dirty="0" smtClean="0"/>
              <a:t>Include ALL REFERENCES and CITATIONS.</a:t>
            </a:r>
            <a:endParaRPr lang="en-CA" sz="3200" dirty="0"/>
          </a:p>
        </p:txBody>
      </p:sp>
      <p:sp>
        <p:nvSpPr>
          <p:cNvPr id="4" name="Title 3"/>
          <p:cNvSpPr>
            <a:spLocks noGrp="1"/>
          </p:cNvSpPr>
          <p:nvPr>
            <p:ph type="title"/>
          </p:nvPr>
        </p:nvSpPr>
        <p:spPr/>
        <p:txBody>
          <a:bodyPr>
            <a:normAutofit/>
          </a:bodyPr>
          <a:lstStyle/>
          <a:p>
            <a:r>
              <a:rPr lang="en-CA" sz="6000" b="1" dirty="0" smtClean="0">
                <a:solidFill>
                  <a:schemeClr val="accent2"/>
                </a:solidFill>
              </a:rPr>
              <a:t>Writing an Outline</a:t>
            </a:r>
            <a:endParaRPr lang="en-CA" sz="6000" b="1" dirty="0">
              <a:solidFill>
                <a:schemeClr val="accent2"/>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lnSpcReduction="10000"/>
          </a:bodyPr>
          <a:lstStyle/>
          <a:p>
            <a:pPr>
              <a:buNone/>
            </a:pPr>
            <a:r>
              <a:rPr lang="en-CA" sz="3600" u="sng" dirty="0" smtClean="0"/>
              <a:t>Your Introduction and your Conclusion…</a:t>
            </a:r>
          </a:p>
          <a:p>
            <a:endParaRPr lang="en-CA" sz="1000" dirty="0" smtClean="0"/>
          </a:p>
          <a:p>
            <a:pPr lvl="1"/>
            <a:r>
              <a:rPr lang="en-CA" sz="3000" dirty="0" smtClean="0">
                <a:solidFill>
                  <a:srgbClr val="C00000"/>
                </a:solidFill>
              </a:rPr>
              <a:t>Introduction</a:t>
            </a:r>
            <a:r>
              <a:rPr lang="en-CA" dirty="0" smtClean="0"/>
              <a:t> = The most important part is your Thesis Statement, without it…You will be lost.</a:t>
            </a:r>
          </a:p>
          <a:p>
            <a:pPr lvl="1"/>
            <a:endParaRPr lang="en-CA" sz="1600" dirty="0" smtClean="0"/>
          </a:p>
          <a:p>
            <a:pPr lvl="1"/>
            <a:r>
              <a:rPr lang="en-CA" dirty="0" smtClean="0"/>
              <a:t>More or less plan out what do you want to say and in which order. (Good writing is good writing.)</a:t>
            </a:r>
          </a:p>
          <a:p>
            <a:pPr lvl="1"/>
            <a:endParaRPr lang="en-CA" sz="1000" dirty="0" smtClean="0"/>
          </a:p>
          <a:p>
            <a:pPr lvl="1"/>
            <a:r>
              <a:rPr lang="en-CA" sz="3000" dirty="0" smtClean="0">
                <a:solidFill>
                  <a:srgbClr val="C00000"/>
                </a:solidFill>
              </a:rPr>
              <a:t>Conclusion</a:t>
            </a:r>
            <a:r>
              <a:rPr lang="en-CA" dirty="0" smtClean="0"/>
              <a:t> = is like a summary. You will be repeating yourself, but it has to be DIFFERENT. Close without being cheesy.</a:t>
            </a:r>
          </a:p>
          <a:p>
            <a:pPr lvl="1"/>
            <a:endParaRPr lang="en-CA" sz="1100" dirty="0" smtClean="0"/>
          </a:p>
          <a:p>
            <a:pPr lvl="1"/>
            <a:r>
              <a:rPr lang="en-CA" dirty="0" smtClean="0"/>
              <a:t>Get someone to proof-read your Outline to catch anything weird. If they are confused – I will be confused.</a:t>
            </a:r>
          </a:p>
          <a:p>
            <a:pPr lvl="1"/>
            <a:endParaRPr lang="en-CA" dirty="0" smtClean="0"/>
          </a:p>
          <a:p>
            <a:pPr lvl="1"/>
            <a:endParaRPr lang="en-CA" dirty="0"/>
          </a:p>
        </p:txBody>
      </p:sp>
      <p:sp>
        <p:nvSpPr>
          <p:cNvPr id="4" name="Title 3"/>
          <p:cNvSpPr>
            <a:spLocks noGrp="1"/>
          </p:cNvSpPr>
          <p:nvPr>
            <p:ph type="title"/>
          </p:nvPr>
        </p:nvSpPr>
        <p:spPr/>
        <p:txBody>
          <a:bodyPr>
            <a:normAutofit/>
          </a:bodyPr>
          <a:lstStyle/>
          <a:p>
            <a:r>
              <a:rPr lang="en-CA" sz="6000" b="1" dirty="0" smtClean="0">
                <a:solidFill>
                  <a:schemeClr val="accent2"/>
                </a:solidFill>
              </a:rPr>
              <a:t>Writing an Outline</a:t>
            </a:r>
            <a:endParaRPr lang="en-CA" sz="6000" b="1"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2000"/>
                                        <p:tgtEl>
                                          <p:spTgt spid="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fade">
                                      <p:cBhvr>
                                        <p:cTn id="10" dur="2000"/>
                                        <p:tgtEl>
                                          <p:spTgt spid="5">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anim calcmode="lin" valueType="num">
                                      <p:cBhvr additive="base">
                                        <p:cTn id="1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6" end="6"/>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anim calcmode="lin" valueType="num">
                                      <p:cBhvr additive="base">
                                        <p:cTn id="19"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algn="ctr">
              <a:buNone/>
            </a:pPr>
            <a:r>
              <a:rPr lang="en-CA" sz="3600" dirty="0" smtClean="0"/>
              <a:t>The main purpose of an Outline is to be prepared BEFORE you sit down in front of your computer. </a:t>
            </a:r>
          </a:p>
          <a:p>
            <a:pPr>
              <a:buNone/>
            </a:pPr>
            <a:endParaRPr lang="en-CA" sz="3600" dirty="0" smtClean="0"/>
          </a:p>
          <a:p>
            <a:pPr algn="ctr">
              <a:buNone/>
            </a:pPr>
            <a:r>
              <a:rPr lang="en-CA" sz="3600" dirty="0" smtClean="0"/>
              <a:t>You do not want to start writing and then be thinking: “what’s next?”</a:t>
            </a:r>
            <a:endParaRPr lang="en-CA" dirty="0" smtClean="0"/>
          </a:p>
        </p:txBody>
      </p:sp>
      <p:sp>
        <p:nvSpPr>
          <p:cNvPr id="4" name="Title 3"/>
          <p:cNvSpPr>
            <a:spLocks noGrp="1"/>
          </p:cNvSpPr>
          <p:nvPr>
            <p:ph type="title"/>
          </p:nvPr>
        </p:nvSpPr>
        <p:spPr/>
        <p:txBody>
          <a:bodyPr>
            <a:normAutofit/>
          </a:bodyPr>
          <a:lstStyle/>
          <a:p>
            <a:r>
              <a:rPr lang="en-CA" sz="6000" b="1" dirty="0" smtClean="0">
                <a:solidFill>
                  <a:schemeClr val="accent2"/>
                </a:solidFill>
              </a:rPr>
              <a:t>Writing an Outline</a:t>
            </a:r>
            <a:endParaRPr lang="en-CA" sz="6000" b="1" dirty="0">
              <a:solidFill>
                <a:schemeClr val="accent2"/>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sz="11500" b="1" dirty="0" smtClean="0">
                <a:solidFill>
                  <a:schemeClr val="accent2"/>
                </a:solidFill>
              </a:rPr>
              <a:t>First Draft - Editing</a:t>
            </a:r>
            <a:endParaRPr lang="en-CA" sz="11500" b="1" dirty="0">
              <a:solidFill>
                <a:schemeClr val="accent2"/>
              </a:solidFill>
            </a:endParaRPr>
          </a:p>
        </p:txBody>
      </p:sp>
      <p:sp>
        <p:nvSpPr>
          <p:cNvPr id="5" name="Subtitle 4"/>
          <p:cNvSpPr>
            <a:spLocks noGrp="1"/>
          </p:cNvSpPr>
          <p:nvPr>
            <p:ph type="body" idx="1"/>
          </p:nvPr>
        </p:nvSpPr>
        <p:spPr/>
        <p:txBody>
          <a:bodyPr/>
          <a:lstStyle/>
          <a:p>
            <a:r>
              <a:rPr lang="en-CA" dirty="0" smtClean="0"/>
              <a:t>(Yikes!)</a:t>
            </a:r>
            <a:endParaRPr lang="en-CA"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CA" sz="4400" dirty="0" smtClean="0"/>
              <a:t>Editing is an absolute MUST:</a:t>
            </a:r>
          </a:p>
          <a:p>
            <a:endParaRPr lang="en-CA" sz="1000" dirty="0" smtClean="0"/>
          </a:p>
          <a:p>
            <a:pPr lvl="1"/>
            <a:r>
              <a:rPr lang="en-CA" sz="2800" dirty="0" smtClean="0"/>
              <a:t>Never EVER hand in a paper that has not been read by someone else.</a:t>
            </a:r>
          </a:p>
          <a:p>
            <a:pPr lvl="1"/>
            <a:endParaRPr lang="en-CA" sz="1050" dirty="0" smtClean="0"/>
          </a:p>
          <a:p>
            <a:pPr lvl="1"/>
            <a:r>
              <a:rPr lang="en-CA" sz="2800" dirty="0" smtClean="0"/>
              <a:t>Many schools offer paper writing seminars, tutoring, editing, etc. and no one shows up.</a:t>
            </a:r>
          </a:p>
          <a:p>
            <a:pPr lvl="1"/>
            <a:endParaRPr lang="en-CA" sz="1050" dirty="0" smtClean="0"/>
          </a:p>
          <a:p>
            <a:pPr lvl="1"/>
            <a:r>
              <a:rPr lang="en-CA" sz="2800" dirty="0" smtClean="0"/>
              <a:t>Writing is not easy – it takes work, and lots of practice.</a:t>
            </a:r>
            <a:endParaRPr lang="en-CA" sz="2800" dirty="0"/>
          </a:p>
        </p:txBody>
      </p:sp>
      <p:sp>
        <p:nvSpPr>
          <p:cNvPr id="3" name="Title 2"/>
          <p:cNvSpPr>
            <a:spLocks noGrp="1"/>
          </p:cNvSpPr>
          <p:nvPr>
            <p:ph type="title"/>
          </p:nvPr>
        </p:nvSpPr>
        <p:spPr/>
        <p:txBody>
          <a:bodyPr>
            <a:noAutofit/>
          </a:bodyPr>
          <a:lstStyle/>
          <a:p>
            <a:r>
              <a:rPr lang="en-CA" sz="8000" b="1" dirty="0" smtClean="0">
                <a:solidFill>
                  <a:schemeClr val="accent2"/>
                </a:solidFill>
              </a:rPr>
              <a:t>Editing</a:t>
            </a:r>
            <a:endParaRPr lang="en-CA" sz="8000" b="1" dirty="0">
              <a:solidFill>
                <a:schemeClr val="accent2"/>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CA" sz="7200" dirty="0" smtClean="0"/>
              <a:t>As an editor, what do you look for?</a:t>
            </a:r>
          </a:p>
          <a:p>
            <a:endParaRPr lang="en-CA" sz="1000" dirty="0" smtClean="0"/>
          </a:p>
          <a:p>
            <a:pPr lvl="1"/>
            <a:endParaRPr lang="en-CA" sz="2800" dirty="0"/>
          </a:p>
        </p:txBody>
      </p:sp>
      <p:sp>
        <p:nvSpPr>
          <p:cNvPr id="3" name="Title 2"/>
          <p:cNvSpPr>
            <a:spLocks noGrp="1"/>
          </p:cNvSpPr>
          <p:nvPr>
            <p:ph type="title"/>
          </p:nvPr>
        </p:nvSpPr>
        <p:spPr/>
        <p:txBody>
          <a:bodyPr>
            <a:noAutofit/>
          </a:bodyPr>
          <a:lstStyle/>
          <a:p>
            <a:r>
              <a:rPr lang="en-CA" sz="8000" b="1" dirty="0" smtClean="0">
                <a:solidFill>
                  <a:schemeClr val="accent2"/>
                </a:solidFill>
              </a:rPr>
              <a:t>Editing</a:t>
            </a:r>
            <a:endParaRPr lang="en-CA" sz="8000" b="1" dirty="0">
              <a:solidFill>
                <a:schemeClr val="accent2"/>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sz="11500" b="1" dirty="0" smtClean="0">
                <a:solidFill>
                  <a:schemeClr val="accent2"/>
                </a:solidFill>
              </a:rPr>
              <a:t>Thesis Statement</a:t>
            </a:r>
            <a:endParaRPr lang="en-CA" sz="11500" b="1" dirty="0">
              <a:solidFill>
                <a:schemeClr val="accent2"/>
              </a:solidFill>
            </a:endParaRPr>
          </a:p>
        </p:txBody>
      </p:sp>
      <p:sp>
        <p:nvSpPr>
          <p:cNvPr id="5" name="Text Placeholder 4"/>
          <p:cNvSpPr>
            <a:spLocks noGrp="1"/>
          </p:cNvSpPr>
          <p:nvPr>
            <p:ph type="body" idx="1"/>
          </p:nvPr>
        </p:nvSpPr>
        <p:spPr/>
        <p:txBody>
          <a:bodyPr/>
          <a:lstStyle/>
          <a:p>
            <a:endParaRPr lang="en-CA"/>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11500" dirty="0" smtClean="0">
                <a:solidFill>
                  <a:schemeClr val="accent2"/>
                </a:solidFill>
              </a:rPr>
              <a:t>Format </a:t>
            </a:r>
            <a:r>
              <a:rPr lang="en-CA" sz="4400" dirty="0" smtClean="0">
                <a:solidFill>
                  <a:schemeClr val="accent2"/>
                </a:solidFill>
                <a:hlinkClick r:id="rId2"/>
              </a:rPr>
              <a:t>(MLA)</a:t>
            </a:r>
            <a:endParaRPr lang="en-CA" sz="11500" dirty="0">
              <a:solidFill>
                <a:schemeClr val="accent2"/>
              </a:solidFill>
            </a:endParaRPr>
          </a:p>
        </p:txBody>
      </p:sp>
      <p:sp>
        <p:nvSpPr>
          <p:cNvPr id="3" name="Text Placeholder 2"/>
          <p:cNvSpPr>
            <a:spLocks noGrp="1"/>
          </p:cNvSpPr>
          <p:nvPr>
            <p:ph type="body" idx="1"/>
          </p:nvPr>
        </p:nvSpPr>
        <p:spPr/>
        <p:txBody>
          <a:bodyPr/>
          <a:lstStyle/>
          <a:p>
            <a:endParaRPr lang="en-CA"/>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a:buNone/>
            </a:pPr>
            <a:r>
              <a:rPr lang="en-CA" sz="3600" dirty="0" smtClean="0"/>
              <a:t>Start with looking for major MLA issues:</a:t>
            </a:r>
          </a:p>
          <a:p>
            <a:pPr>
              <a:buNone/>
            </a:pPr>
            <a:endParaRPr lang="en-CA" sz="1000" dirty="0" smtClean="0"/>
          </a:p>
          <a:p>
            <a:pPr lvl="1"/>
            <a:r>
              <a:rPr lang="en-CA" sz="2800" dirty="0" smtClean="0"/>
              <a:t>Name, class #, Prof., due date....and the Title (centered)</a:t>
            </a:r>
          </a:p>
          <a:p>
            <a:pPr lvl="1"/>
            <a:endParaRPr lang="en-CA" sz="1050" dirty="0" smtClean="0"/>
          </a:p>
          <a:p>
            <a:pPr lvl="1"/>
            <a:r>
              <a:rPr lang="en-CA" sz="2800" dirty="0" smtClean="0"/>
              <a:t>Is it double spaced? Indented properly? Page # with last name? Good...</a:t>
            </a:r>
          </a:p>
          <a:p>
            <a:pPr lvl="1"/>
            <a:endParaRPr lang="en-CA" sz="1050" dirty="0" smtClean="0"/>
          </a:p>
          <a:p>
            <a:pPr lvl="1"/>
            <a:r>
              <a:rPr lang="en-CA" sz="2800" dirty="0" smtClean="0"/>
              <a:t>Citations?</a:t>
            </a:r>
          </a:p>
          <a:p>
            <a:pPr lvl="1"/>
            <a:endParaRPr lang="en-CA" sz="1050" dirty="0" smtClean="0"/>
          </a:p>
          <a:p>
            <a:pPr lvl="1"/>
            <a:r>
              <a:rPr lang="en-CA" sz="2800" dirty="0" smtClean="0"/>
              <a:t>And lastly...the Works Cited page.</a:t>
            </a:r>
          </a:p>
          <a:p>
            <a:pPr lvl="1"/>
            <a:endParaRPr lang="en-CA" dirty="0" smtClean="0"/>
          </a:p>
          <a:p>
            <a:pPr lvl="1"/>
            <a:endParaRPr lang="en-CA" dirty="0"/>
          </a:p>
        </p:txBody>
      </p:sp>
      <p:sp>
        <p:nvSpPr>
          <p:cNvPr id="4" name="Title 3"/>
          <p:cNvSpPr>
            <a:spLocks noGrp="1"/>
          </p:cNvSpPr>
          <p:nvPr>
            <p:ph type="title"/>
          </p:nvPr>
        </p:nvSpPr>
        <p:spPr/>
        <p:txBody>
          <a:bodyPr>
            <a:noAutofit/>
          </a:bodyPr>
          <a:lstStyle/>
          <a:p>
            <a:r>
              <a:rPr lang="en-CA" sz="8000" dirty="0" smtClean="0">
                <a:solidFill>
                  <a:schemeClr val="accent2"/>
                </a:solidFill>
              </a:rPr>
              <a:t>Format </a:t>
            </a:r>
            <a:r>
              <a:rPr lang="en-CA" sz="4800" dirty="0" smtClean="0">
                <a:solidFill>
                  <a:schemeClr val="accent2"/>
                </a:solidFill>
                <a:hlinkClick r:id="rId2"/>
              </a:rPr>
              <a:t>(MLA)</a:t>
            </a:r>
            <a:endParaRPr lang="en-CA" sz="8000"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box(in)">
                                      <p:cBhvr>
                                        <p:cTn id="12" dur="500"/>
                                        <p:tgtEl>
                                          <p:spTgt spid="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animEffect transition="in" filter="checkerboard(across)">
                                      <p:cBhvr>
                                        <p:cTn id="17" dur="500"/>
                                        <p:tgtEl>
                                          <p:spTgt spid="5">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5">
                                            <p:txEl>
                                              <p:pRg st="8" end="8"/>
                                            </p:txEl>
                                          </p:spTgt>
                                        </p:tgtEl>
                                        <p:attrNameLst>
                                          <p:attrName>style.visibility</p:attrName>
                                        </p:attrNameLst>
                                      </p:cBhvr>
                                      <p:to>
                                        <p:strVal val="visible"/>
                                      </p:to>
                                    </p:set>
                                    <p:animEffect transition="in" filter="diamond(in)">
                                      <p:cBhvr>
                                        <p:cTn id="22" dur="20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11560" y="4005064"/>
            <a:ext cx="8156448" cy="777240"/>
          </a:xfrm>
        </p:spPr>
        <p:txBody>
          <a:bodyPr/>
          <a:lstStyle/>
          <a:p>
            <a:r>
              <a:rPr lang="en-CA" sz="9600" dirty="0" smtClean="0">
                <a:solidFill>
                  <a:schemeClr val="accent2"/>
                </a:solidFill>
              </a:rPr>
              <a:t>The </a:t>
            </a:r>
            <a:r>
              <a:rPr lang="en-CA" sz="9600" dirty="0" smtClean="0">
                <a:solidFill>
                  <a:schemeClr val="accent2"/>
                </a:solidFill>
              </a:rPr>
              <a:t>Introduction</a:t>
            </a:r>
            <a:endParaRPr lang="en-CA" sz="9600" dirty="0">
              <a:solidFill>
                <a:schemeClr val="accent2"/>
              </a:solidFill>
            </a:endParaRPr>
          </a:p>
        </p:txBody>
      </p:sp>
      <p:sp>
        <p:nvSpPr>
          <p:cNvPr id="5" name="Text Placeholder 4"/>
          <p:cNvSpPr>
            <a:spLocks noGrp="1"/>
          </p:cNvSpPr>
          <p:nvPr>
            <p:ph type="body" idx="1"/>
          </p:nvPr>
        </p:nvSpPr>
        <p:spPr/>
        <p:txBody>
          <a:bodyPr/>
          <a:lstStyle/>
          <a:p>
            <a:endParaRPr lang="en-CA"/>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CA" sz="2800" u="sng" dirty="0" smtClean="0"/>
              <a:t>What are the elements of a good introduction?</a:t>
            </a:r>
          </a:p>
          <a:p>
            <a:pPr lvl="1"/>
            <a:endParaRPr lang="en-CA" sz="1200" dirty="0" smtClean="0"/>
          </a:p>
          <a:p>
            <a:pPr lvl="1"/>
            <a:r>
              <a:rPr lang="en-CA" dirty="0" smtClean="0"/>
              <a:t>Your opening, an attention grabber – or a hook (this should probably be your first sentence).</a:t>
            </a:r>
          </a:p>
          <a:p>
            <a:pPr lvl="1"/>
            <a:endParaRPr lang="en-CA" sz="500" dirty="0" smtClean="0"/>
          </a:p>
          <a:p>
            <a:pPr lvl="1"/>
            <a:r>
              <a:rPr lang="en-CA" dirty="0" smtClean="0"/>
              <a:t>Necessary information – author’s name, title of the work and either a brief mention of the theme or summary of the story (ONE sentence).</a:t>
            </a:r>
          </a:p>
          <a:p>
            <a:pPr lvl="1"/>
            <a:endParaRPr lang="en-CA" sz="500" dirty="0" smtClean="0"/>
          </a:p>
          <a:p>
            <a:pPr lvl="1"/>
            <a:r>
              <a:rPr lang="en-CA" dirty="0" smtClean="0">
                <a:solidFill>
                  <a:srgbClr val="FF0000"/>
                </a:solidFill>
              </a:rPr>
              <a:t>THESIS STATEMENT </a:t>
            </a:r>
            <a:r>
              <a:rPr lang="en-CA" dirty="0" smtClean="0"/>
              <a:t>(one sentence).</a:t>
            </a:r>
          </a:p>
          <a:p>
            <a:pPr lvl="1"/>
            <a:endParaRPr lang="en-CA" sz="1050" dirty="0" smtClean="0"/>
          </a:p>
          <a:p>
            <a:pPr lvl="1"/>
            <a:r>
              <a:rPr lang="en-CA" dirty="0" smtClean="0"/>
              <a:t>Maybe a brief description of what you are going to cover (one sentence). This is called a </a:t>
            </a:r>
            <a:r>
              <a:rPr lang="en-CA" dirty="0" smtClean="0">
                <a:solidFill>
                  <a:srgbClr val="FF0000"/>
                </a:solidFill>
              </a:rPr>
              <a:t>TRANSITION</a:t>
            </a:r>
            <a:r>
              <a:rPr lang="en-CA" dirty="0" smtClean="0"/>
              <a:t>.</a:t>
            </a:r>
            <a:endParaRPr lang="en-CA" dirty="0"/>
          </a:p>
        </p:txBody>
      </p:sp>
      <p:sp>
        <p:nvSpPr>
          <p:cNvPr id="2" name="Title 1"/>
          <p:cNvSpPr>
            <a:spLocks noGrp="1"/>
          </p:cNvSpPr>
          <p:nvPr>
            <p:ph type="title"/>
          </p:nvPr>
        </p:nvSpPr>
        <p:spPr/>
        <p:txBody>
          <a:bodyPr>
            <a:normAutofit/>
          </a:bodyPr>
          <a:lstStyle/>
          <a:p>
            <a:r>
              <a:rPr lang="en-CA" sz="5400" b="1" dirty="0" smtClean="0">
                <a:solidFill>
                  <a:schemeClr val="accent2"/>
                </a:solidFill>
              </a:rPr>
              <a:t>Writing an Introduction</a:t>
            </a:r>
            <a:endParaRPr lang="en-CA" sz="5400" b="1"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 calcmode="lin" valueType="num">
                                      <p:cBhvr additive="base">
                                        <p:cTn id="2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0" y="332656"/>
          <a:ext cx="9144000" cy="5904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4" grpId="1">
        <p:bldAsOne/>
      </p:bldGraphic>
      <p:bldGraphic spid="4" grpId="2">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836712"/>
            <a:ext cx="7920880" cy="4801314"/>
          </a:xfrm>
          <a:prstGeom prst="rect">
            <a:avLst/>
          </a:prstGeom>
          <a:noFill/>
        </p:spPr>
        <p:txBody>
          <a:bodyPr wrap="square" rtlCol="0">
            <a:spAutoFit/>
          </a:bodyPr>
          <a:lstStyle/>
          <a:p>
            <a:r>
              <a:rPr lang="en-CA" sz="4400" dirty="0" smtClean="0"/>
              <a:t>Be picky!</a:t>
            </a:r>
          </a:p>
          <a:p>
            <a:endParaRPr lang="en-CA" sz="2000" dirty="0" smtClean="0"/>
          </a:p>
          <a:p>
            <a:r>
              <a:rPr lang="en-CA" sz="4400" dirty="0" smtClean="0"/>
              <a:t>Don’t read someone else’s work and say “yeah – it’s ok...Whatever.” </a:t>
            </a:r>
          </a:p>
          <a:p>
            <a:endParaRPr lang="en-CA" dirty="0" smtClean="0"/>
          </a:p>
          <a:p>
            <a:r>
              <a:rPr lang="en-CA" sz="4400" dirty="0" smtClean="0"/>
              <a:t>That is not your job. Your job is to help them get better.</a:t>
            </a:r>
            <a:endParaRPr lang="en-CA" sz="4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11500" b="1" dirty="0" smtClean="0">
                <a:solidFill>
                  <a:schemeClr val="accent2"/>
                </a:solidFill>
              </a:rPr>
              <a:t>Body Paragraphs</a:t>
            </a:r>
            <a:endParaRPr lang="en-CA" sz="11500" b="1" dirty="0">
              <a:solidFill>
                <a:schemeClr val="accent2"/>
              </a:solidFill>
            </a:endParaRPr>
          </a:p>
        </p:txBody>
      </p:sp>
      <p:sp>
        <p:nvSpPr>
          <p:cNvPr id="3" name="Text Placeholder 2"/>
          <p:cNvSpPr>
            <a:spLocks noGrp="1"/>
          </p:cNvSpPr>
          <p:nvPr>
            <p:ph type="body" idx="1"/>
          </p:nvPr>
        </p:nvSpPr>
        <p:spPr/>
        <p:txBody>
          <a:bodyPr/>
          <a:lstStyle/>
          <a:p>
            <a:endParaRPr lang="en-CA"/>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a:buNone/>
            </a:pPr>
            <a:r>
              <a:rPr lang="en-CA" sz="4000" dirty="0" smtClean="0"/>
              <a:t>Each paragraph is like a mini-essay:</a:t>
            </a:r>
          </a:p>
          <a:p>
            <a:pPr lvl="1"/>
            <a:endParaRPr lang="en-CA" sz="1000" dirty="0" smtClean="0"/>
          </a:p>
          <a:p>
            <a:pPr lvl="1"/>
            <a:r>
              <a:rPr lang="en-CA" sz="2600" dirty="0" smtClean="0"/>
              <a:t>It </a:t>
            </a:r>
            <a:r>
              <a:rPr lang="en-CA" sz="2600" dirty="0" smtClean="0"/>
              <a:t>has an introduction and a </a:t>
            </a:r>
            <a:r>
              <a:rPr lang="en-CA" sz="2600" dirty="0" smtClean="0"/>
              <a:t>specific point – i.e. It connects to your thesis.</a:t>
            </a:r>
          </a:p>
          <a:p>
            <a:pPr lvl="1"/>
            <a:endParaRPr lang="en-CA" sz="1100" dirty="0" smtClean="0"/>
          </a:p>
          <a:p>
            <a:pPr lvl="1"/>
            <a:r>
              <a:rPr lang="en-CA" sz="2600" dirty="0" smtClean="0"/>
              <a:t>It provides evidence to support or disprove that </a:t>
            </a:r>
            <a:r>
              <a:rPr lang="en-CA" sz="2600" dirty="0" smtClean="0"/>
              <a:t>point – no evidence? No good.</a:t>
            </a:r>
          </a:p>
          <a:p>
            <a:pPr lvl="1"/>
            <a:endParaRPr lang="en-CA" sz="1200" dirty="0" smtClean="0"/>
          </a:p>
          <a:p>
            <a:pPr lvl="1"/>
            <a:r>
              <a:rPr lang="en-CA" sz="2600" dirty="0" smtClean="0"/>
              <a:t>It has a </a:t>
            </a:r>
            <a:r>
              <a:rPr lang="en-CA" sz="2600" dirty="0" smtClean="0"/>
              <a:t>conclusion – each paragraph should have some kind of a natural finish, like a logical conclusion.</a:t>
            </a:r>
            <a:endParaRPr lang="en-CA" sz="2600" dirty="0" smtClean="0"/>
          </a:p>
          <a:p>
            <a:endParaRPr lang="en-CA" sz="1100" dirty="0" smtClean="0"/>
          </a:p>
          <a:p>
            <a:pPr algn="ctr">
              <a:buNone/>
            </a:pPr>
            <a:r>
              <a:rPr lang="en-CA" sz="4000" u="sng" dirty="0" smtClean="0">
                <a:solidFill>
                  <a:srgbClr val="7030A0"/>
                </a:solidFill>
              </a:rPr>
              <a:t>If it is less then 3 sentences or more then 8…something is up.</a:t>
            </a:r>
            <a:endParaRPr lang="en-CA" sz="4000" u="sng" dirty="0">
              <a:solidFill>
                <a:srgbClr val="7030A0"/>
              </a:solidFill>
            </a:endParaRPr>
          </a:p>
        </p:txBody>
      </p:sp>
      <p:sp>
        <p:nvSpPr>
          <p:cNvPr id="2" name="Title 1"/>
          <p:cNvSpPr>
            <a:spLocks noGrp="1"/>
          </p:cNvSpPr>
          <p:nvPr>
            <p:ph type="title"/>
          </p:nvPr>
        </p:nvSpPr>
        <p:spPr/>
        <p:txBody>
          <a:bodyPr>
            <a:noAutofit/>
          </a:bodyPr>
          <a:lstStyle/>
          <a:p>
            <a:r>
              <a:rPr lang="en-CA" sz="8000" dirty="0" smtClean="0">
                <a:solidFill>
                  <a:schemeClr val="accent2"/>
                </a:solidFill>
              </a:rPr>
              <a:t>Body Paragraphs</a:t>
            </a:r>
            <a:endParaRPr lang="en-CA" sz="8000"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2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diamond(in)">
                                      <p:cBhvr>
                                        <p:cTn id="12" dur="20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plus(in)">
                                      <p:cBhvr>
                                        <p:cTn id="17" dur="20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plus(in)">
                                      <p:cBhvr>
                                        <p:cTn id="22"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CA" dirty="0" smtClean="0"/>
              <a:t>Your paragraphs should flow in a natural </a:t>
            </a:r>
            <a:r>
              <a:rPr lang="en-CA" dirty="0" smtClean="0"/>
              <a:t>order</a:t>
            </a:r>
            <a:r>
              <a:rPr lang="en-CA" dirty="0" smtClean="0"/>
              <a:t> </a:t>
            </a:r>
            <a:r>
              <a:rPr lang="en-CA" dirty="0" smtClean="0"/>
              <a:t>– you are being evaluated on your </a:t>
            </a:r>
            <a:r>
              <a:rPr lang="en-CA" dirty="0" smtClean="0">
                <a:solidFill>
                  <a:srgbClr val="FF0000"/>
                </a:solidFill>
              </a:rPr>
              <a:t>ORGANIZATION.</a:t>
            </a:r>
            <a:endParaRPr lang="en-CA" dirty="0" smtClean="0">
              <a:solidFill>
                <a:srgbClr val="FF0000"/>
              </a:solidFill>
            </a:endParaRPr>
          </a:p>
          <a:p>
            <a:endParaRPr lang="en-CA" sz="1000" dirty="0" smtClean="0"/>
          </a:p>
          <a:p>
            <a:r>
              <a:rPr lang="en-CA" dirty="0" smtClean="0"/>
              <a:t>You can write as many paragraphs as you want. </a:t>
            </a:r>
            <a:endParaRPr lang="en-CA" dirty="0" smtClean="0"/>
          </a:p>
          <a:p>
            <a:endParaRPr lang="en-CA" sz="1000" dirty="0" smtClean="0"/>
          </a:p>
          <a:p>
            <a:r>
              <a:rPr lang="en-CA" dirty="0" smtClean="0"/>
              <a:t>They </a:t>
            </a:r>
            <a:r>
              <a:rPr lang="en-CA" dirty="0" smtClean="0"/>
              <a:t>should be self-contained (i.e.: with their own beginning, middle and end</a:t>
            </a:r>
            <a:r>
              <a:rPr lang="en-CA" dirty="0" smtClean="0"/>
              <a:t>).</a:t>
            </a:r>
          </a:p>
          <a:p>
            <a:endParaRPr lang="en-CA" sz="1000" dirty="0" smtClean="0"/>
          </a:p>
          <a:p>
            <a:r>
              <a:rPr lang="en-CA" dirty="0" smtClean="0"/>
              <a:t>Like your conclusion, save the most interesting stuff for </a:t>
            </a:r>
            <a:r>
              <a:rPr lang="en-CA" dirty="0" smtClean="0"/>
              <a:t>the </a:t>
            </a:r>
            <a:r>
              <a:rPr lang="en-CA" dirty="0" smtClean="0"/>
              <a:t>last </a:t>
            </a:r>
            <a:r>
              <a:rPr lang="en-CA" dirty="0" smtClean="0"/>
              <a:t>couple lines of your paragraph</a:t>
            </a:r>
            <a:r>
              <a:rPr lang="en-CA" dirty="0" smtClean="0"/>
              <a:t>.</a:t>
            </a:r>
          </a:p>
          <a:p>
            <a:endParaRPr lang="en-CA" dirty="0"/>
          </a:p>
        </p:txBody>
      </p:sp>
      <p:sp>
        <p:nvSpPr>
          <p:cNvPr id="2" name="Title 1"/>
          <p:cNvSpPr>
            <a:spLocks noGrp="1"/>
          </p:cNvSpPr>
          <p:nvPr>
            <p:ph type="title"/>
          </p:nvPr>
        </p:nvSpPr>
        <p:spPr>
          <a:xfrm>
            <a:off x="914400" y="188640"/>
            <a:ext cx="7772400" cy="1237824"/>
          </a:xfrm>
        </p:spPr>
        <p:txBody>
          <a:bodyPr>
            <a:normAutofit/>
          </a:bodyPr>
          <a:lstStyle/>
          <a:p>
            <a:r>
              <a:rPr lang="en-CA" sz="7200" dirty="0" smtClean="0">
                <a:solidFill>
                  <a:schemeClr val="accent2"/>
                </a:solidFill>
              </a:rPr>
              <a:t>Body Paragraphs</a:t>
            </a:r>
            <a:endParaRPr lang="en-CA" sz="7200"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plus(in)">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diamond(in)">
                                      <p:cBhvr>
                                        <p:cTn id="23"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buNone/>
            </a:pPr>
            <a:r>
              <a:rPr lang="en-CA" sz="3600" dirty="0" smtClean="0"/>
              <a:t>Good writing </a:t>
            </a:r>
            <a:r>
              <a:rPr lang="en-CA" sz="3600" dirty="0" smtClean="0"/>
              <a:t>FLOWS:</a:t>
            </a:r>
            <a:endParaRPr lang="en-CA" sz="3600" dirty="0" smtClean="0"/>
          </a:p>
          <a:p>
            <a:endParaRPr lang="en-CA" sz="1400" dirty="0" smtClean="0"/>
          </a:p>
          <a:p>
            <a:pPr lvl="1"/>
            <a:r>
              <a:rPr lang="en-CA" sz="3400" dirty="0" smtClean="0"/>
              <a:t>If you have picked a natural order for your ideas and your paragraphs, then your ideas </a:t>
            </a:r>
            <a:r>
              <a:rPr lang="en-CA" sz="3400" dirty="0" smtClean="0"/>
              <a:t>should flow.</a:t>
            </a:r>
            <a:endParaRPr lang="en-CA" sz="3400" dirty="0" smtClean="0"/>
          </a:p>
          <a:p>
            <a:endParaRPr lang="en-CA" sz="2000" dirty="0" smtClean="0"/>
          </a:p>
          <a:p>
            <a:pPr lvl="1"/>
            <a:r>
              <a:rPr lang="en-CA" sz="3400" dirty="0" smtClean="0"/>
              <a:t>CONNECT </a:t>
            </a:r>
            <a:r>
              <a:rPr lang="en-CA" sz="3400" dirty="0" smtClean="0"/>
              <a:t>to your thesis</a:t>
            </a:r>
            <a:endParaRPr lang="en-CA" sz="3400" dirty="0"/>
          </a:p>
        </p:txBody>
      </p:sp>
      <p:sp>
        <p:nvSpPr>
          <p:cNvPr id="2" name="Title 1"/>
          <p:cNvSpPr>
            <a:spLocks noGrp="1"/>
          </p:cNvSpPr>
          <p:nvPr>
            <p:ph type="title"/>
          </p:nvPr>
        </p:nvSpPr>
        <p:spPr/>
        <p:txBody>
          <a:bodyPr>
            <a:noAutofit/>
          </a:bodyPr>
          <a:lstStyle/>
          <a:p>
            <a:r>
              <a:rPr lang="en-CA" sz="8000" b="1" dirty="0" smtClean="0">
                <a:solidFill>
                  <a:schemeClr val="accent2"/>
                </a:solidFill>
              </a:rPr>
              <a:t>Body Paragraphs</a:t>
            </a:r>
            <a:endParaRPr lang="en-CA" sz="8000" b="1"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2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 calcmode="lin" valueType="num">
                                      <p:cBhvr additive="base">
                                        <p:cTn id="1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CA" dirty="0" smtClean="0"/>
              <a:t>When writing a thesis statement, first you have to narrow your focus – how?</a:t>
            </a:r>
          </a:p>
          <a:p>
            <a:pPr lvl="1"/>
            <a:endParaRPr lang="en-CA" dirty="0" smtClean="0"/>
          </a:p>
          <a:p>
            <a:pPr lvl="1"/>
            <a:r>
              <a:rPr lang="en-CA" dirty="0" smtClean="0"/>
              <a:t>Pick ONE theme from your chosen piece</a:t>
            </a:r>
          </a:p>
          <a:p>
            <a:pPr lvl="1">
              <a:buNone/>
            </a:pPr>
            <a:endParaRPr lang="en-CA" dirty="0" smtClean="0"/>
          </a:p>
          <a:p>
            <a:pPr marL="0" lvl="1" indent="0">
              <a:buNone/>
            </a:pPr>
            <a:r>
              <a:rPr lang="en-CA" i="1" dirty="0" smtClean="0"/>
              <a:t>Examples:</a:t>
            </a:r>
          </a:p>
          <a:p>
            <a:pPr marL="0" lvl="1" indent="0">
              <a:buNone/>
            </a:pPr>
            <a:endParaRPr lang="en-CA" sz="500" dirty="0" smtClean="0"/>
          </a:p>
          <a:p>
            <a:pPr marL="457200" lvl="1" indent="-457200">
              <a:buAutoNum type="arabicParenBoth"/>
            </a:pPr>
            <a:r>
              <a:rPr lang="en-CA" dirty="0" smtClean="0"/>
              <a:t>The unwanted child</a:t>
            </a:r>
          </a:p>
          <a:p>
            <a:pPr marL="457200" lvl="1" indent="-457200">
              <a:buAutoNum type="arabicParenBoth"/>
            </a:pPr>
            <a:r>
              <a:rPr lang="en-CA" dirty="0" smtClean="0"/>
              <a:t>Jules’ Logic</a:t>
            </a:r>
          </a:p>
          <a:p>
            <a:pPr marL="457200" lvl="1" indent="-457200">
              <a:buAutoNum type="arabicParenBoth"/>
            </a:pPr>
            <a:r>
              <a:rPr lang="en-CA" dirty="0" smtClean="0"/>
              <a:t>The Pinocchio effect</a:t>
            </a:r>
          </a:p>
          <a:p>
            <a:pPr marL="457200" lvl="1" indent="-457200">
              <a:buAutoNum type="arabicParenBoth"/>
            </a:pPr>
            <a:r>
              <a:rPr lang="en-CA" dirty="0" smtClean="0"/>
              <a:t>??? Choose you own!</a:t>
            </a:r>
          </a:p>
        </p:txBody>
      </p:sp>
      <p:sp>
        <p:nvSpPr>
          <p:cNvPr id="2" name="Title 1"/>
          <p:cNvSpPr>
            <a:spLocks noGrp="1"/>
          </p:cNvSpPr>
          <p:nvPr>
            <p:ph type="title"/>
          </p:nvPr>
        </p:nvSpPr>
        <p:spPr/>
        <p:txBody>
          <a:bodyPr>
            <a:normAutofit/>
          </a:bodyPr>
          <a:lstStyle/>
          <a:p>
            <a:r>
              <a:rPr lang="en-CA" sz="4800" b="1" dirty="0" smtClean="0">
                <a:solidFill>
                  <a:schemeClr val="accent2"/>
                </a:solidFill>
              </a:rPr>
              <a:t>Writing a Thesis Statement</a:t>
            </a:r>
            <a:endParaRPr lang="en-CA" sz="4800" b="1"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3568" y="4005064"/>
            <a:ext cx="7358114" cy="1754326"/>
          </a:xfrm>
          <a:prstGeom prst="rect">
            <a:avLst/>
          </a:prstGeom>
          <a:noFill/>
        </p:spPr>
        <p:txBody>
          <a:bodyPr wrap="square" rtlCol="0">
            <a:spAutoFit/>
          </a:bodyPr>
          <a:lstStyle/>
          <a:p>
            <a:r>
              <a:rPr lang="en-CA" sz="3600" b="1" dirty="0" smtClean="0">
                <a:hlinkClick r:id="rId2"/>
              </a:rPr>
              <a:t>Transitional and Linking Words used in multiple paragraph essays</a:t>
            </a:r>
            <a:endParaRPr lang="en-CA" sz="3600" dirty="0"/>
          </a:p>
        </p:txBody>
      </p:sp>
      <p:sp>
        <p:nvSpPr>
          <p:cNvPr id="5" name="TextBox 4"/>
          <p:cNvSpPr txBox="1"/>
          <p:nvPr/>
        </p:nvSpPr>
        <p:spPr>
          <a:xfrm>
            <a:off x="683568" y="1628800"/>
            <a:ext cx="6572296" cy="646331"/>
          </a:xfrm>
          <a:prstGeom prst="rect">
            <a:avLst/>
          </a:prstGeom>
          <a:noFill/>
        </p:spPr>
        <p:txBody>
          <a:bodyPr wrap="square" rtlCol="0">
            <a:spAutoFit/>
          </a:bodyPr>
          <a:lstStyle/>
          <a:p>
            <a:r>
              <a:rPr lang="en-CA" sz="3600" dirty="0" smtClean="0">
                <a:hlinkClick r:id="rId3"/>
              </a:rPr>
              <a:t>100 transition words</a:t>
            </a:r>
            <a:endParaRPr lang="en-CA" sz="3600" dirty="0"/>
          </a:p>
        </p:txBody>
      </p:sp>
      <p:sp>
        <p:nvSpPr>
          <p:cNvPr id="6" name="TextBox 5"/>
          <p:cNvSpPr txBox="1"/>
          <p:nvPr/>
        </p:nvSpPr>
        <p:spPr>
          <a:xfrm>
            <a:off x="683568" y="2852936"/>
            <a:ext cx="6215106" cy="584775"/>
          </a:xfrm>
          <a:prstGeom prst="rect">
            <a:avLst/>
          </a:prstGeom>
          <a:noFill/>
        </p:spPr>
        <p:txBody>
          <a:bodyPr wrap="square" rtlCol="0">
            <a:spAutoFit/>
          </a:bodyPr>
          <a:lstStyle/>
          <a:p>
            <a:r>
              <a:rPr lang="en-CA" sz="3200" dirty="0" smtClean="0">
                <a:hlinkClick r:id="rId4"/>
              </a:rPr>
              <a:t>Academic Essays – by Adam </a:t>
            </a:r>
            <a:r>
              <a:rPr lang="en-CA" sz="3200" dirty="0" err="1" smtClean="0">
                <a:hlinkClick r:id="rId4"/>
              </a:rPr>
              <a:t>Kissel</a:t>
            </a:r>
            <a:endParaRPr lang="en-CA" sz="3200" dirty="0"/>
          </a:p>
        </p:txBody>
      </p:sp>
      <p:sp>
        <p:nvSpPr>
          <p:cNvPr id="7" name="Title 6"/>
          <p:cNvSpPr>
            <a:spLocks noGrp="1"/>
          </p:cNvSpPr>
          <p:nvPr>
            <p:ph type="title"/>
          </p:nvPr>
        </p:nvSpPr>
        <p:spPr/>
        <p:txBody>
          <a:bodyPr>
            <a:normAutofit/>
          </a:bodyPr>
          <a:lstStyle/>
          <a:p>
            <a:r>
              <a:rPr lang="en-CA" sz="7200" b="1" dirty="0" smtClean="0">
                <a:solidFill>
                  <a:schemeClr val="accent2"/>
                </a:solidFill>
              </a:rPr>
              <a:t>Links to Help...</a:t>
            </a:r>
            <a:endParaRPr lang="en-CA" sz="7200" b="1" dirty="0">
              <a:solidFill>
                <a:schemeClr val="accent2"/>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sz="11500" dirty="0" smtClean="0">
                <a:solidFill>
                  <a:schemeClr val="accent2"/>
                </a:solidFill>
              </a:rPr>
              <a:t>Conclusion</a:t>
            </a:r>
            <a:endParaRPr lang="en-CA" sz="11500" dirty="0">
              <a:solidFill>
                <a:schemeClr val="accent2"/>
              </a:solidFill>
            </a:endParaRPr>
          </a:p>
        </p:txBody>
      </p:sp>
      <p:sp>
        <p:nvSpPr>
          <p:cNvPr id="5" name="Text Placeholder 4"/>
          <p:cNvSpPr>
            <a:spLocks noGrp="1"/>
          </p:cNvSpPr>
          <p:nvPr>
            <p:ph type="body" idx="1"/>
          </p:nvPr>
        </p:nvSpPr>
        <p:spPr/>
        <p:txBody>
          <a:bodyPr/>
          <a:lstStyle/>
          <a:p>
            <a:endParaRPr lang="en-CA"/>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CA" dirty="0" smtClean="0"/>
              <a:t>Your conclusion is exactly that – a short summary of what you have already spoken about, so yes, it will be repetitive.</a:t>
            </a:r>
          </a:p>
          <a:p>
            <a:endParaRPr lang="en-CA" sz="1200" dirty="0" smtClean="0"/>
          </a:p>
          <a:p>
            <a:r>
              <a:rPr lang="en-CA" dirty="0" smtClean="0"/>
              <a:t>Many times, I have written my conclusion and I have had to go back and change my thesis! Be flexible!</a:t>
            </a:r>
          </a:p>
          <a:p>
            <a:endParaRPr lang="en-CA" sz="1500" dirty="0" smtClean="0"/>
          </a:p>
          <a:p>
            <a:r>
              <a:rPr lang="en-CA" dirty="0" smtClean="0"/>
              <a:t>This should be the </a:t>
            </a:r>
            <a:r>
              <a:rPr lang="en-CA" dirty="0" smtClean="0">
                <a:solidFill>
                  <a:srgbClr val="FF0000"/>
                </a:solidFill>
              </a:rPr>
              <a:t>BEST WRITTEN </a:t>
            </a:r>
            <a:r>
              <a:rPr lang="en-CA" dirty="0" smtClean="0"/>
              <a:t>and </a:t>
            </a:r>
            <a:r>
              <a:rPr lang="en-CA" dirty="0" smtClean="0">
                <a:solidFill>
                  <a:srgbClr val="FF0000"/>
                </a:solidFill>
              </a:rPr>
              <a:t>MOST INTERESTING </a:t>
            </a:r>
            <a:r>
              <a:rPr lang="en-CA" dirty="0" smtClean="0"/>
              <a:t>part of your essay – so make it count!</a:t>
            </a:r>
            <a:endParaRPr lang="en-CA" dirty="0"/>
          </a:p>
        </p:txBody>
      </p:sp>
      <p:sp>
        <p:nvSpPr>
          <p:cNvPr id="2" name="Title 1"/>
          <p:cNvSpPr>
            <a:spLocks noGrp="1"/>
          </p:cNvSpPr>
          <p:nvPr>
            <p:ph type="title"/>
          </p:nvPr>
        </p:nvSpPr>
        <p:spPr/>
        <p:txBody>
          <a:bodyPr>
            <a:noAutofit/>
          </a:bodyPr>
          <a:lstStyle/>
          <a:p>
            <a:r>
              <a:rPr lang="en-CA" sz="8000" b="1" dirty="0" smtClean="0">
                <a:solidFill>
                  <a:schemeClr val="accent2"/>
                </a:solidFill>
              </a:rPr>
              <a:t>Conclusion</a:t>
            </a:r>
            <a:endParaRPr lang="en-CA" sz="8000" b="1"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amond(in)">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sz="11500" b="1" dirty="0" smtClean="0">
                <a:solidFill>
                  <a:schemeClr val="accent2"/>
                </a:solidFill>
              </a:rPr>
              <a:t>Plagiarism</a:t>
            </a:r>
            <a:endParaRPr lang="en-CA" sz="11500" b="1" dirty="0">
              <a:solidFill>
                <a:schemeClr val="accent2"/>
              </a:solidFill>
            </a:endParaRPr>
          </a:p>
        </p:txBody>
      </p:sp>
      <p:sp>
        <p:nvSpPr>
          <p:cNvPr id="5" name="Text Placeholder 4"/>
          <p:cNvSpPr>
            <a:spLocks noGrp="1"/>
          </p:cNvSpPr>
          <p:nvPr>
            <p:ph type="body" idx="1"/>
          </p:nvPr>
        </p:nvSpPr>
        <p:spPr/>
        <p:txBody>
          <a:bodyPr/>
          <a:lstStyle/>
          <a:p>
            <a:endParaRPr lang="en-CA"/>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a:buNone/>
            </a:pPr>
            <a:r>
              <a:rPr lang="en-CA" sz="3600" dirty="0" smtClean="0"/>
              <a:t>What is it</a:t>
            </a:r>
            <a:r>
              <a:rPr lang="en-CA" sz="3600" dirty="0" smtClean="0"/>
              <a:t>?</a:t>
            </a:r>
          </a:p>
          <a:p>
            <a:pPr>
              <a:buNone/>
            </a:pPr>
            <a:endParaRPr lang="en-CA" sz="1000" dirty="0" smtClean="0"/>
          </a:p>
          <a:p>
            <a:pPr lvl="1"/>
            <a:r>
              <a:rPr lang="en-CA" dirty="0" smtClean="0"/>
              <a:t>Passing off someone else’s ideas as your </a:t>
            </a:r>
            <a:r>
              <a:rPr lang="en-CA" dirty="0" smtClean="0"/>
              <a:t>own</a:t>
            </a:r>
            <a:r>
              <a:rPr lang="en-CA" dirty="0" smtClean="0"/>
              <a:t> </a:t>
            </a:r>
            <a:r>
              <a:rPr lang="en-CA" dirty="0" smtClean="0"/>
              <a:t>– i.e. No citations or Works Cited page = </a:t>
            </a:r>
            <a:r>
              <a:rPr lang="en-CA" dirty="0" smtClean="0">
                <a:solidFill>
                  <a:srgbClr val="FF0000"/>
                </a:solidFill>
              </a:rPr>
              <a:t>Plagiarism</a:t>
            </a:r>
            <a:r>
              <a:rPr lang="en-CA" dirty="0" smtClean="0"/>
              <a:t>.</a:t>
            </a:r>
            <a:endParaRPr lang="en-CA" dirty="0" smtClean="0"/>
          </a:p>
          <a:p>
            <a:pPr lvl="1">
              <a:buNone/>
            </a:pPr>
            <a:endParaRPr lang="en-CA" sz="1000" dirty="0" smtClean="0"/>
          </a:p>
          <a:p>
            <a:pPr>
              <a:buNone/>
            </a:pPr>
            <a:r>
              <a:rPr lang="en-CA" sz="3200" dirty="0" smtClean="0"/>
              <a:t>Why should you avoid it</a:t>
            </a:r>
            <a:r>
              <a:rPr lang="en-CA" sz="3200" dirty="0" smtClean="0"/>
              <a:t>?</a:t>
            </a:r>
          </a:p>
          <a:p>
            <a:pPr>
              <a:buNone/>
            </a:pPr>
            <a:endParaRPr lang="en-CA" sz="1000" dirty="0" smtClean="0"/>
          </a:p>
          <a:p>
            <a:pPr lvl="1"/>
            <a:r>
              <a:rPr lang="en-CA" dirty="0" smtClean="0"/>
              <a:t>Plagiarism is one of the worst forms of cheating.</a:t>
            </a:r>
          </a:p>
          <a:p>
            <a:pPr lvl="1"/>
            <a:r>
              <a:rPr lang="en-CA" dirty="0" smtClean="0"/>
              <a:t>It will remain on your academic record forever</a:t>
            </a:r>
            <a:r>
              <a:rPr lang="en-CA" dirty="0" smtClean="0"/>
              <a:t>.</a:t>
            </a:r>
          </a:p>
          <a:p>
            <a:pPr lvl="1">
              <a:buNone/>
            </a:pPr>
            <a:endParaRPr lang="en-CA" sz="1000" dirty="0" smtClean="0"/>
          </a:p>
          <a:p>
            <a:pPr>
              <a:buNone/>
            </a:pPr>
            <a:r>
              <a:rPr lang="en-CA" sz="3200" dirty="0" smtClean="0"/>
              <a:t>Why is it so easy to catch high school students</a:t>
            </a:r>
            <a:r>
              <a:rPr lang="en-CA" sz="3200" dirty="0" smtClean="0"/>
              <a:t>?</a:t>
            </a:r>
          </a:p>
          <a:p>
            <a:pPr>
              <a:buNone/>
            </a:pPr>
            <a:endParaRPr lang="en-CA" sz="1100" dirty="0" smtClean="0"/>
          </a:p>
          <a:p>
            <a:pPr lvl="1"/>
            <a:r>
              <a:rPr lang="en-CA" dirty="0" smtClean="0"/>
              <a:t>Because you are not very good at it.</a:t>
            </a:r>
          </a:p>
          <a:p>
            <a:pPr lvl="1"/>
            <a:r>
              <a:rPr lang="en-CA" dirty="0" smtClean="0"/>
              <a:t>It is probably just easier to cite everything!</a:t>
            </a:r>
            <a:endParaRPr lang="en-CA" dirty="0"/>
          </a:p>
        </p:txBody>
      </p:sp>
      <p:sp>
        <p:nvSpPr>
          <p:cNvPr id="2" name="Title 1"/>
          <p:cNvSpPr>
            <a:spLocks noGrp="1"/>
          </p:cNvSpPr>
          <p:nvPr>
            <p:ph type="title"/>
          </p:nvPr>
        </p:nvSpPr>
        <p:spPr/>
        <p:txBody>
          <a:bodyPr>
            <a:noAutofit/>
          </a:bodyPr>
          <a:lstStyle/>
          <a:p>
            <a:r>
              <a:rPr lang="en-CA" sz="8000" b="1" dirty="0" smtClean="0">
                <a:solidFill>
                  <a:schemeClr val="accent2"/>
                </a:solidFill>
              </a:rPr>
              <a:t>Plagiarism</a:t>
            </a:r>
            <a:endParaRPr lang="en-CA" sz="8000" b="1"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2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2000"/>
                                        <p:tgtEl>
                                          <p:spTgt spid="3">
                                            <p:txEl>
                                              <p:pRg st="6" end="6"/>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Effect transition="in" filter="fade">
                                      <p:cBhvr>
                                        <p:cTn id="15" dur="2000"/>
                                        <p:tgtEl>
                                          <p:spTgt spid="3">
                                            <p:txEl>
                                              <p:pRg st="7" end="7"/>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11" end="11"/>
                                            </p:txEl>
                                          </p:spTgt>
                                        </p:tgtEl>
                                        <p:attrNameLst>
                                          <p:attrName>style.visibility</p:attrName>
                                        </p:attrNameLst>
                                      </p:cBhvr>
                                      <p:to>
                                        <p:strVal val="visible"/>
                                      </p:to>
                                    </p:set>
                                    <p:anim calcmode="lin" valueType="num">
                                      <p:cBhvr additive="base">
                                        <p:cTn id="20"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12" end="12"/>
                                            </p:txEl>
                                          </p:spTgt>
                                        </p:tgtEl>
                                        <p:attrNameLst>
                                          <p:attrName>style.visibility</p:attrName>
                                        </p:attrNameLst>
                                      </p:cBhvr>
                                      <p:to>
                                        <p:strVal val="visible"/>
                                      </p:to>
                                    </p:set>
                                    <p:anim calcmode="lin" valueType="num">
                                      <p:cBhvr additive="base">
                                        <p:cTn id="24"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1"/>
          </p:nvPr>
        </p:nvSpPr>
        <p:spPr/>
        <p:txBody>
          <a:bodyPr/>
          <a:lstStyle/>
          <a:p>
            <a:r>
              <a:rPr lang="en-CA" dirty="0" smtClean="0"/>
              <a:t>(Now fly, my pretties! FLY!)</a:t>
            </a:r>
            <a:endParaRPr lang="en-CA" dirty="0"/>
          </a:p>
        </p:txBody>
      </p:sp>
      <p:sp>
        <p:nvSpPr>
          <p:cNvPr id="6" name="Title 5"/>
          <p:cNvSpPr>
            <a:spLocks noGrp="1"/>
          </p:cNvSpPr>
          <p:nvPr>
            <p:ph type="ctrTitle"/>
          </p:nvPr>
        </p:nvSpPr>
        <p:spPr/>
        <p:txBody>
          <a:bodyPr/>
          <a:lstStyle/>
          <a:p>
            <a:r>
              <a:rPr lang="en-CA" sz="11500" b="1" dirty="0" smtClean="0">
                <a:solidFill>
                  <a:schemeClr val="accent2"/>
                </a:solidFill>
              </a:rPr>
              <a:t>Good luck!</a:t>
            </a:r>
            <a:endParaRPr lang="en-CA" sz="11500" b="1" dirty="0">
              <a:solidFill>
                <a:schemeClr val="accent2"/>
              </a:solidFill>
            </a:endParaRPr>
          </a:p>
        </p:txBody>
      </p:sp>
      <p:pic>
        <p:nvPicPr>
          <p:cNvPr id="1026" name="Picture 2">
            <a:hlinkClick r:id="rId2"/>
          </p:cNvPr>
          <p:cNvPicPr>
            <a:picLocks noChangeAspect="1" noChangeArrowheads="1"/>
          </p:cNvPicPr>
          <p:nvPr/>
        </p:nvPicPr>
        <p:blipFill>
          <a:blip r:embed="rId3" cstate="print"/>
          <a:srcRect/>
          <a:stretch>
            <a:fillRect/>
          </a:stretch>
        </p:blipFill>
        <p:spPr bwMode="auto">
          <a:xfrm>
            <a:off x="683568" y="4221088"/>
            <a:ext cx="7632848" cy="202316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CA" sz="2800" dirty="0" smtClean="0"/>
              <a:t>A thesis statement is a </a:t>
            </a:r>
            <a:r>
              <a:rPr lang="en-CA" sz="2800" b="1" dirty="0" smtClean="0">
                <a:solidFill>
                  <a:schemeClr val="accent2"/>
                </a:solidFill>
              </a:rPr>
              <a:t>road map</a:t>
            </a:r>
            <a:r>
              <a:rPr lang="en-CA" sz="2800" b="1" dirty="0" smtClean="0"/>
              <a:t> </a:t>
            </a:r>
            <a:r>
              <a:rPr lang="en-CA" sz="2800" dirty="0" smtClean="0"/>
              <a:t>for your paper; in other words it tells the reader what to expect from the rest of the paper. </a:t>
            </a:r>
          </a:p>
          <a:p>
            <a:pPr>
              <a:buNone/>
            </a:pPr>
            <a:endParaRPr lang="en-CA" sz="1100" dirty="0" smtClean="0"/>
          </a:p>
          <a:p>
            <a:pPr>
              <a:buNone/>
            </a:pPr>
            <a:r>
              <a:rPr lang="en-CA" sz="2800" dirty="0" smtClean="0"/>
              <a:t>It puts forth an </a:t>
            </a:r>
            <a:r>
              <a:rPr lang="en-CA" sz="2800" b="1" dirty="0" smtClean="0">
                <a:solidFill>
                  <a:schemeClr val="accent2"/>
                </a:solidFill>
              </a:rPr>
              <a:t>arguable opinion</a:t>
            </a:r>
            <a:r>
              <a:rPr lang="en-CA" sz="2800" b="1" dirty="0" smtClean="0"/>
              <a:t> </a:t>
            </a:r>
            <a:r>
              <a:rPr lang="en-CA" sz="2800" dirty="0" smtClean="0"/>
              <a:t>about a subject. </a:t>
            </a:r>
          </a:p>
          <a:p>
            <a:pPr>
              <a:buNone/>
            </a:pPr>
            <a:endParaRPr lang="en-CA" sz="1400" dirty="0" smtClean="0"/>
          </a:p>
          <a:p>
            <a:pPr>
              <a:buNone/>
            </a:pPr>
            <a:r>
              <a:rPr lang="en-CA" sz="2800" dirty="0" smtClean="0"/>
              <a:t>A thesis is an opinion and not a list of facts or summary. </a:t>
            </a:r>
          </a:p>
          <a:p>
            <a:pPr>
              <a:buNone/>
            </a:pPr>
            <a:endParaRPr lang="en-CA" dirty="0"/>
          </a:p>
        </p:txBody>
      </p:sp>
      <p:sp>
        <p:nvSpPr>
          <p:cNvPr id="2" name="Title 1"/>
          <p:cNvSpPr>
            <a:spLocks noGrp="1"/>
          </p:cNvSpPr>
          <p:nvPr>
            <p:ph type="title"/>
          </p:nvPr>
        </p:nvSpPr>
        <p:spPr/>
        <p:txBody>
          <a:bodyPr>
            <a:normAutofit/>
          </a:bodyPr>
          <a:lstStyle/>
          <a:p>
            <a:r>
              <a:rPr lang="en-CA" sz="4800" b="1" dirty="0" smtClean="0">
                <a:solidFill>
                  <a:schemeClr val="accent2"/>
                </a:solidFill>
              </a:rPr>
              <a:t>Writing a Thesis Statement</a:t>
            </a:r>
            <a:endParaRPr lang="en-CA" sz="4400"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buNone/>
            </a:pPr>
            <a:r>
              <a:rPr lang="en-CA" sz="3200" dirty="0" smtClean="0"/>
              <a:t>A strong thesis has three parts: S.O.B.</a:t>
            </a:r>
          </a:p>
          <a:p>
            <a:pPr>
              <a:buNone/>
            </a:pPr>
            <a:endParaRPr lang="en-CA" sz="1000" b="1" dirty="0" smtClean="0"/>
          </a:p>
          <a:p>
            <a:pPr>
              <a:buNone/>
            </a:pPr>
            <a:r>
              <a:rPr lang="en-CA" sz="2800" b="1" dirty="0" smtClean="0">
                <a:solidFill>
                  <a:schemeClr val="accent2"/>
                </a:solidFill>
              </a:rPr>
              <a:t>(1) A subject</a:t>
            </a:r>
            <a:r>
              <a:rPr lang="en-CA" sz="2800" dirty="0" smtClean="0">
                <a:solidFill>
                  <a:schemeClr val="accent2"/>
                </a:solidFill>
              </a:rPr>
              <a:t> </a:t>
            </a:r>
            <a:r>
              <a:rPr lang="en-CA" dirty="0" smtClean="0"/>
              <a:t>- it has to be a statement about the author, i.e. NO PASSIVE VOICE;</a:t>
            </a:r>
          </a:p>
          <a:p>
            <a:pPr>
              <a:buNone/>
            </a:pPr>
            <a:endParaRPr lang="en-CA" sz="1400" dirty="0" smtClean="0"/>
          </a:p>
          <a:p>
            <a:pPr>
              <a:buNone/>
            </a:pPr>
            <a:r>
              <a:rPr lang="en-CA" sz="2800" b="1" dirty="0" smtClean="0">
                <a:solidFill>
                  <a:schemeClr val="accent2"/>
                </a:solidFill>
              </a:rPr>
              <a:t>(3) A blue-print</a:t>
            </a:r>
            <a:r>
              <a:rPr lang="en-CA" sz="2800" dirty="0" smtClean="0">
                <a:solidFill>
                  <a:schemeClr val="accent2"/>
                </a:solidFill>
              </a:rPr>
              <a:t> </a:t>
            </a:r>
            <a:r>
              <a:rPr lang="en-CA" dirty="0" smtClean="0"/>
              <a:t>- there has to be some mention of the literary elements and/or author's techniques you are going to talk about in your essay;</a:t>
            </a:r>
          </a:p>
          <a:p>
            <a:pPr>
              <a:buNone/>
            </a:pPr>
            <a:endParaRPr lang="en-CA" sz="1600" dirty="0" smtClean="0"/>
          </a:p>
          <a:p>
            <a:pPr>
              <a:buNone/>
            </a:pPr>
            <a:r>
              <a:rPr lang="en-CA" sz="2800" b="1" dirty="0" smtClean="0">
                <a:solidFill>
                  <a:schemeClr val="accent2"/>
                </a:solidFill>
              </a:rPr>
              <a:t>(2) An opinion</a:t>
            </a:r>
            <a:r>
              <a:rPr lang="en-CA" sz="2800" dirty="0" smtClean="0">
                <a:solidFill>
                  <a:schemeClr val="accent2"/>
                </a:solidFill>
              </a:rPr>
              <a:t> </a:t>
            </a:r>
            <a:r>
              <a:rPr lang="en-CA" dirty="0" smtClean="0"/>
              <a:t>- or claim about the subject - this is your ARGUMENT. Someone else might disagree with it.</a:t>
            </a:r>
          </a:p>
          <a:p>
            <a:pPr>
              <a:buNone/>
            </a:pPr>
            <a:endParaRPr lang="en-CA" dirty="0"/>
          </a:p>
        </p:txBody>
      </p:sp>
      <p:sp>
        <p:nvSpPr>
          <p:cNvPr id="3" name="Title 2"/>
          <p:cNvSpPr>
            <a:spLocks noGrp="1"/>
          </p:cNvSpPr>
          <p:nvPr>
            <p:ph type="title"/>
          </p:nvPr>
        </p:nvSpPr>
        <p:spPr/>
        <p:txBody>
          <a:bodyPr>
            <a:noAutofit/>
          </a:bodyPr>
          <a:lstStyle/>
          <a:p>
            <a:r>
              <a:rPr lang="en-CA" sz="4800" b="1" dirty="0" smtClean="0">
                <a:solidFill>
                  <a:schemeClr val="accent2"/>
                </a:solidFill>
              </a:rPr>
              <a:t>Writing a Thesis Statement</a:t>
            </a:r>
            <a:endParaRPr lang="en-CA" sz="4400"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animEffect transition="in" filter="box(in)">
                                      <p:cBhvr>
                                        <p:cTn id="11" dur="500"/>
                                        <p:tgtEl>
                                          <p:spTgt spid="2">
                                            <p:txEl>
                                              <p:pRg st="4" end="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 calcmode="lin" valueType="num">
                                      <p:cBhvr additive="base">
                                        <p:cTn id="16"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None/>
            </a:pPr>
            <a:r>
              <a:rPr lang="en-CA" sz="4400" dirty="0" smtClean="0">
                <a:solidFill>
                  <a:schemeClr val="accent2"/>
                </a:solidFill>
              </a:rPr>
              <a:t>Notes: </a:t>
            </a:r>
          </a:p>
          <a:p>
            <a:pPr>
              <a:buNone/>
            </a:pPr>
            <a:endParaRPr lang="en-CA" sz="1000" dirty="0" smtClean="0"/>
          </a:p>
          <a:p>
            <a:r>
              <a:rPr lang="en-CA" dirty="0" smtClean="0"/>
              <a:t>If you get stuck using the verb “To be” then you are probably writing in the PASSIVE VOICE – change your subject.</a:t>
            </a:r>
          </a:p>
          <a:p>
            <a:endParaRPr lang="en-CA" sz="1200" dirty="0" smtClean="0"/>
          </a:p>
          <a:p>
            <a:r>
              <a:rPr lang="en-CA" dirty="0" smtClean="0"/>
              <a:t>Avoid phrases such as “I think” and “In this paper I will…” in your thesis. It weakens your argument. (written in 3rd person); </a:t>
            </a:r>
          </a:p>
          <a:p>
            <a:pPr>
              <a:buNone/>
            </a:pPr>
            <a:endParaRPr lang="en-CA" sz="1050" dirty="0" smtClean="0"/>
          </a:p>
          <a:p>
            <a:r>
              <a:rPr lang="en-CA" dirty="0" smtClean="0"/>
              <a:t>NOT morals, slogans, or restating the obvious. </a:t>
            </a:r>
          </a:p>
          <a:p>
            <a:endParaRPr lang="en-CA" dirty="0"/>
          </a:p>
        </p:txBody>
      </p:sp>
      <p:sp>
        <p:nvSpPr>
          <p:cNvPr id="3" name="Title 2"/>
          <p:cNvSpPr>
            <a:spLocks noGrp="1"/>
          </p:cNvSpPr>
          <p:nvPr>
            <p:ph type="title"/>
          </p:nvPr>
        </p:nvSpPr>
        <p:spPr/>
        <p:txBody>
          <a:bodyPr>
            <a:normAutofit/>
          </a:bodyPr>
          <a:lstStyle/>
          <a:p>
            <a:r>
              <a:rPr lang="en-CA" sz="4800" b="1" dirty="0" smtClean="0">
                <a:solidFill>
                  <a:schemeClr val="accent2"/>
                </a:solidFill>
              </a:rPr>
              <a:t>Writing a Thesis Statement</a:t>
            </a:r>
            <a:endParaRPr lang="en-CA" sz="4400"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anim calcmode="lin" valueType="num">
                                      <p:cBhvr>
                                        <p:cTn id="11" dur="500" fill="hold"/>
                                        <p:tgtEl>
                                          <p:spTgt spid="2">
                                            <p:txEl>
                                              <p:pRg st="4" end="4"/>
                                            </p:txEl>
                                          </p:spTgt>
                                        </p:tgtEl>
                                        <p:attrNameLst>
                                          <p:attrName>ppt_w</p:attrName>
                                        </p:attrNameLst>
                                      </p:cBhvr>
                                      <p:tavLst>
                                        <p:tav tm="0">
                                          <p:val>
                                            <p:fltVal val="0"/>
                                          </p:val>
                                        </p:tav>
                                        <p:tav tm="100000">
                                          <p:val>
                                            <p:strVal val="#ppt_w"/>
                                          </p:val>
                                        </p:tav>
                                      </p:tavLst>
                                    </p:anim>
                                    <p:anim calcmode="lin" valueType="num">
                                      <p:cBhvr>
                                        <p:cTn id="12" dur="500" fill="hold"/>
                                        <p:tgtEl>
                                          <p:spTgt spid="2">
                                            <p:txEl>
                                              <p:pRg st="4" end="4"/>
                                            </p:txEl>
                                          </p:spTgt>
                                        </p:tgtEl>
                                        <p:attrNameLst>
                                          <p:attrName>ppt_h</p:attrName>
                                        </p:attrNameLst>
                                      </p:cBhvr>
                                      <p:tavLst>
                                        <p:tav tm="0">
                                          <p:val>
                                            <p:fltVal val="0"/>
                                          </p:val>
                                        </p:tav>
                                        <p:tav tm="100000">
                                          <p:val>
                                            <p:strVal val="#ppt_h"/>
                                          </p:val>
                                        </p:tav>
                                      </p:tavLst>
                                    </p:anim>
                                    <p:animEffect transition="in" filter="fade">
                                      <p:cBhvr>
                                        <p:cTn id="13" dur="500"/>
                                        <p:tgtEl>
                                          <p:spTgt spid="2">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 calcmode="lin" valueType="num">
                                      <p:cBhvr additive="base">
                                        <p:cTn id="18"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47500" lnSpcReduction="20000"/>
          </a:bodyPr>
          <a:lstStyle/>
          <a:p>
            <a:pPr marL="0" indent="357188">
              <a:lnSpc>
                <a:spcPct val="170000"/>
              </a:lnSpc>
              <a:buNone/>
            </a:pPr>
            <a:r>
              <a:rPr lang="en-CA" sz="4400" dirty="0" smtClean="0"/>
              <a:t>Have you ever felt connected to someone by a material or object? In the short story </a:t>
            </a:r>
            <a:r>
              <a:rPr lang="en-CA" sz="4400" i="1" dirty="0" smtClean="0"/>
              <a:t>Very Special Shoes </a:t>
            </a:r>
            <a:r>
              <a:rPr lang="en-CA" sz="4400" dirty="0" smtClean="0"/>
              <a:t>by Callaghan, Callaghan expressed how a daughter will always be in memory with her mother through a pair of red leather shoes. Mary’s mother bought her those red leather shoes because her mother wanted the shoes to be that last thing that Mary received from her so that those shoes will always have a special importance and a special memory that will only be between Mary and her mother. </a:t>
            </a:r>
          </a:p>
          <a:p>
            <a:pPr>
              <a:buNone/>
            </a:pPr>
            <a:endParaRPr lang="en-CA" sz="4400" b="1" dirty="0" smtClean="0"/>
          </a:p>
          <a:p>
            <a:pPr>
              <a:buNone/>
            </a:pPr>
            <a:endParaRPr lang="en-CA" sz="4400" dirty="0" smtClean="0"/>
          </a:p>
          <a:p>
            <a:endParaRPr lang="en-CA" dirty="0"/>
          </a:p>
        </p:txBody>
      </p:sp>
      <p:sp>
        <p:nvSpPr>
          <p:cNvPr id="3" name="Title 2"/>
          <p:cNvSpPr>
            <a:spLocks noGrp="1"/>
          </p:cNvSpPr>
          <p:nvPr>
            <p:ph type="title"/>
          </p:nvPr>
        </p:nvSpPr>
        <p:spPr/>
        <p:txBody>
          <a:bodyPr>
            <a:normAutofit/>
          </a:bodyPr>
          <a:lstStyle/>
          <a:p>
            <a:r>
              <a:rPr lang="en-CA" sz="4800" b="1" dirty="0" smtClean="0">
                <a:solidFill>
                  <a:schemeClr val="accent2"/>
                </a:solidFill>
              </a:rPr>
              <a:t>Thesis Statement - Examples</a:t>
            </a:r>
            <a:endParaRPr lang="en-CA" sz="4400" dirty="0">
              <a:solidFill>
                <a:schemeClr val="accent2"/>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pPr marL="0" indent="357188">
              <a:lnSpc>
                <a:spcPct val="150000"/>
              </a:lnSpc>
              <a:buNone/>
            </a:pPr>
            <a:r>
              <a:rPr lang="en-CA" sz="2800" dirty="0" smtClean="0"/>
              <a:t>In this short story the author puts a lot of emotion into it. The story basically focuses on how a red pair of shoes could be so important to a little girl. Mary continuously asks her mother for these red pair of shoes, and the mother finally gives in, but these pair of shoes can cause a lot of tension between the family members.  Callaghan’s short story </a:t>
            </a:r>
            <a:r>
              <a:rPr lang="en-CA" sz="2800" i="1" dirty="0" smtClean="0"/>
              <a:t>Very Special Shoes </a:t>
            </a:r>
            <a:r>
              <a:rPr lang="en-CA" sz="2800" dirty="0" smtClean="0"/>
              <a:t>shows how these red pair of shoes could be an issue for Mary and her other family members.</a:t>
            </a:r>
          </a:p>
          <a:p>
            <a:pPr>
              <a:buNone/>
            </a:pPr>
            <a:endParaRPr lang="en-CA" sz="4400" b="1" dirty="0" smtClean="0"/>
          </a:p>
          <a:p>
            <a:pPr>
              <a:buNone/>
            </a:pPr>
            <a:endParaRPr lang="en-CA" sz="4400" dirty="0" smtClean="0"/>
          </a:p>
          <a:p>
            <a:endParaRPr lang="en-CA" dirty="0"/>
          </a:p>
        </p:txBody>
      </p:sp>
      <p:sp>
        <p:nvSpPr>
          <p:cNvPr id="3" name="Title 2"/>
          <p:cNvSpPr>
            <a:spLocks noGrp="1"/>
          </p:cNvSpPr>
          <p:nvPr>
            <p:ph type="title"/>
          </p:nvPr>
        </p:nvSpPr>
        <p:spPr/>
        <p:txBody>
          <a:bodyPr>
            <a:normAutofit/>
          </a:bodyPr>
          <a:lstStyle/>
          <a:p>
            <a:r>
              <a:rPr lang="en-CA" sz="4800" b="1" dirty="0" smtClean="0">
                <a:solidFill>
                  <a:schemeClr val="accent2"/>
                </a:solidFill>
              </a:rPr>
              <a:t>Thesis Statement - Examples</a:t>
            </a:r>
            <a:endParaRPr lang="en-CA" sz="4400" dirty="0">
              <a:solidFill>
                <a:schemeClr val="accent2"/>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268288">
              <a:lnSpc>
                <a:spcPct val="150000"/>
              </a:lnSpc>
              <a:buNone/>
            </a:pPr>
            <a:r>
              <a:rPr lang="en-CA" sz="2800" dirty="0" smtClean="0"/>
              <a:t>In the poem </a:t>
            </a:r>
            <a:r>
              <a:rPr lang="en-CA" sz="2800" i="1" dirty="0" smtClean="0"/>
              <a:t>America</a:t>
            </a:r>
            <a:r>
              <a:rPr lang="en-CA" sz="2800" dirty="0" smtClean="0"/>
              <a:t>, written by Claude McKay, the man in the story explains how he feels about America. He describes his good and bad feelings using the sentence “I love this cultured hell that tests my youth.” The author of the poem lived in America during the Great depression which means he lived through the hard times of America. </a:t>
            </a:r>
          </a:p>
          <a:p>
            <a:pPr>
              <a:buNone/>
            </a:pPr>
            <a:endParaRPr lang="en-CA" sz="4400" b="1" dirty="0" smtClean="0"/>
          </a:p>
          <a:p>
            <a:pPr>
              <a:buNone/>
            </a:pPr>
            <a:endParaRPr lang="en-CA" sz="4400" dirty="0" smtClean="0"/>
          </a:p>
          <a:p>
            <a:endParaRPr lang="en-CA" dirty="0"/>
          </a:p>
        </p:txBody>
      </p:sp>
      <p:sp>
        <p:nvSpPr>
          <p:cNvPr id="3" name="Title 2"/>
          <p:cNvSpPr>
            <a:spLocks noGrp="1"/>
          </p:cNvSpPr>
          <p:nvPr>
            <p:ph type="title"/>
          </p:nvPr>
        </p:nvSpPr>
        <p:spPr/>
        <p:txBody>
          <a:bodyPr>
            <a:normAutofit/>
          </a:bodyPr>
          <a:lstStyle/>
          <a:p>
            <a:r>
              <a:rPr lang="en-CA" sz="4800" b="1" dirty="0" smtClean="0">
                <a:solidFill>
                  <a:schemeClr val="accent2"/>
                </a:solidFill>
              </a:rPr>
              <a:t>Thesis Statement - Examples</a:t>
            </a:r>
            <a:endParaRPr lang="en-CA" sz="4400" dirty="0">
              <a:solidFill>
                <a:schemeClr val="accent2"/>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343</TotalTime>
  <Words>1501</Words>
  <Application>Microsoft Office PowerPoint</Application>
  <PresentationFormat>On-screen Show (4:3)</PresentationFormat>
  <Paragraphs>180</Paragraphs>
  <Slides>35</Slides>
  <Notes>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Paper</vt:lpstr>
      <vt:lpstr>Writing an Essay</vt:lpstr>
      <vt:lpstr>Thesis Statement</vt:lpstr>
      <vt:lpstr>Writing a Thesis Statement</vt:lpstr>
      <vt:lpstr>Writing a Thesis Statement</vt:lpstr>
      <vt:lpstr>Writing a Thesis Statement</vt:lpstr>
      <vt:lpstr>Writing a Thesis Statement</vt:lpstr>
      <vt:lpstr>Thesis Statement - Examples</vt:lpstr>
      <vt:lpstr>Thesis Statement - Examples</vt:lpstr>
      <vt:lpstr>Thesis Statement - Examples</vt:lpstr>
      <vt:lpstr>Thesis Statement - Examples</vt:lpstr>
      <vt:lpstr>Writing a Thesis Statement</vt:lpstr>
      <vt:lpstr>Writing an Outline </vt:lpstr>
      <vt:lpstr>Writing an Outline</vt:lpstr>
      <vt:lpstr>Writing an Outline</vt:lpstr>
      <vt:lpstr>Writing an Outline</vt:lpstr>
      <vt:lpstr>Writing an Outline</vt:lpstr>
      <vt:lpstr>First Draft - Editing</vt:lpstr>
      <vt:lpstr>Editing</vt:lpstr>
      <vt:lpstr>Editing</vt:lpstr>
      <vt:lpstr>Format (MLA)</vt:lpstr>
      <vt:lpstr>Format (MLA)</vt:lpstr>
      <vt:lpstr>The Introduction</vt:lpstr>
      <vt:lpstr>Writing an Introduction</vt:lpstr>
      <vt:lpstr>Slide 24</vt:lpstr>
      <vt:lpstr>Slide 25</vt:lpstr>
      <vt:lpstr>Body Paragraphs</vt:lpstr>
      <vt:lpstr>Body Paragraphs</vt:lpstr>
      <vt:lpstr>Body Paragraphs</vt:lpstr>
      <vt:lpstr>Body Paragraphs</vt:lpstr>
      <vt:lpstr>Links to Help...</vt:lpstr>
      <vt:lpstr>Conclusion</vt:lpstr>
      <vt:lpstr>Conclusion</vt:lpstr>
      <vt:lpstr>Plagiarism</vt:lpstr>
      <vt:lpstr>Plagiarism</vt:lpstr>
      <vt:lpstr>Good luck!</vt:lpstr>
    </vt:vector>
  </TitlesOfParts>
  <Company>English Montreal School Board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Writing a paper</dc:title>
  <dc:creator>Staff</dc:creator>
  <cp:lastModifiedBy>Ted Wilson</cp:lastModifiedBy>
  <cp:revision>21</cp:revision>
  <dcterms:created xsi:type="dcterms:W3CDTF">2010-09-22T12:46:24Z</dcterms:created>
  <dcterms:modified xsi:type="dcterms:W3CDTF">2012-01-23T01:55:19Z</dcterms:modified>
</cp:coreProperties>
</file>